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68" r:id="rId3"/>
    <p:sldId id="267" r:id="rId4"/>
    <p:sldId id="257" r:id="rId5"/>
    <p:sldId id="269" r:id="rId6"/>
    <p:sldId id="270" r:id="rId7"/>
    <p:sldId id="271" r:id="rId8"/>
    <p:sldId id="273" r:id="rId9"/>
    <p:sldId id="272" r:id="rId10"/>
    <p:sldId id="275" r:id="rId11"/>
    <p:sldId id="259" r:id="rId12"/>
    <p:sldId id="260" r:id="rId13"/>
    <p:sldId id="261" r:id="rId14"/>
    <p:sldId id="263" r:id="rId15"/>
    <p:sldId id="278" r:id="rId16"/>
    <p:sldId id="279" r:id="rId17"/>
    <p:sldId id="264" r:id="rId18"/>
    <p:sldId id="265" r:id="rId19"/>
    <p:sldId id="266" r:id="rId20"/>
    <p:sldId id="285" r:id="rId21"/>
    <p:sldId id="298" r:id="rId22"/>
    <p:sldId id="284" r:id="rId23"/>
    <p:sldId id="292" r:id="rId24"/>
    <p:sldId id="290" r:id="rId25"/>
    <p:sldId id="289" r:id="rId26"/>
    <p:sldId id="288" r:id="rId27"/>
    <p:sldId id="287" r:id="rId28"/>
    <p:sldId id="283" r:id="rId29"/>
    <p:sldId id="282" r:id="rId30"/>
    <p:sldId id="281" r:id="rId31"/>
    <p:sldId id="299" r:id="rId32"/>
    <p:sldId id="280" r:id="rId33"/>
    <p:sldId id="295" r:id="rId34"/>
    <p:sldId id="29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F75A3-3156-4C6D-9328-931E71E8C2EB}" v="6" dt="2022-11-19T14:37:49.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autoAdjust="0"/>
    <p:restoredTop sz="94641" autoAdjust="0"/>
  </p:normalViewPr>
  <p:slideViewPr>
    <p:cSldViewPr snapToGrid="0">
      <p:cViewPr varScale="1">
        <p:scale>
          <a:sx n="78" d="100"/>
          <a:sy n="78" d="100"/>
        </p:scale>
        <p:origin x="850"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 Sarkar" userId="55efd9c8b510b5ee" providerId="LiveId" clId="{25BF75A3-3156-4C6D-9328-931E71E8C2EB}"/>
    <pc:docChg chg="undo custSel addSld delSld modSld">
      <pc:chgData name="Abhijit Sarkar" userId="55efd9c8b510b5ee" providerId="LiveId" clId="{25BF75A3-3156-4C6D-9328-931E71E8C2EB}" dt="2022-11-19T15:16:05.459" v="287" actId="207"/>
      <pc:docMkLst>
        <pc:docMk/>
      </pc:docMkLst>
      <pc:sldChg chg="modSp mod">
        <pc:chgData name="Abhijit Sarkar" userId="55efd9c8b510b5ee" providerId="LiveId" clId="{25BF75A3-3156-4C6D-9328-931E71E8C2EB}" dt="2022-11-19T15:15:58.146" v="286" actId="20577"/>
        <pc:sldMkLst>
          <pc:docMk/>
          <pc:sldMk cId="3971979237" sldId="257"/>
        </pc:sldMkLst>
        <pc:spChg chg="mod">
          <ac:chgData name="Abhijit Sarkar" userId="55efd9c8b510b5ee" providerId="LiveId" clId="{25BF75A3-3156-4C6D-9328-931E71E8C2EB}" dt="2022-11-19T15:15:40.323" v="278" actId="14100"/>
          <ac:spMkLst>
            <pc:docMk/>
            <pc:sldMk cId="3971979237" sldId="257"/>
            <ac:spMk id="2" creationId="{1C7A45F9-A4BB-3CC8-E5D4-B6826CE47D4E}"/>
          </ac:spMkLst>
        </pc:spChg>
        <pc:spChg chg="mod">
          <ac:chgData name="Abhijit Sarkar" userId="55efd9c8b510b5ee" providerId="LiveId" clId="{25BF75A3-3156-4C6D-9328-931E71E8C2EB}" dt="2022-11-19T15:15:58.146" v="286" actId="20577"/>
          <ac:spMkLst>
            <pc:docMk/>
            <pc:sldMk cId="3971979237" sldId="257"/>
            <ac:spMk id="4" creationId="{A755EEFB-A221-2373-D4B5-3871C8BA2A4B}"/>
          </ac:spMkLst>
        </pc:spChg>
      </pc:sldChg>
      <pc:sldChg chg="modSp mod">
        <pc:chgData name="Abhijit Sarkar" userId="55efd9c8b510b5ee" providerId="LiveId" clId="{25BF75A3-3156-4C6D-9328-931E71E8C2EB}" dt="2022-11-18T16:47:10.043" v="12" actId="688"/>
        <pc:sldMkLst>
          <pc:docMk/>
          <pc:sldMk cId="3790887498" sldId="260"/>
        </pc:sldMkLst>
        <pc:picChg chg="mod">
          <ac:chgData name="Abhijit Sarkar" userId="55efd9c8b510b5ee" providerId="LiveId" clId="{25BF75A3-3156-4C6D-9328-931E71E8C2EB}" dt="2022-11-18T16:46:53.371" v="8" actId="1076"/>
          <ac:picMkLst>
            <pc:docMk/>
            <pc:sldMk cId="3790887498" sldId="260"/>
            <ac:picMk id="4" creationId="{E946709B-64F2-F0F2-0C5A-7A287E68CCBF}"/>
          </ac:picMkLst>
        </pc:picChg>
        <pc:picChg chg="mod">
          <ac:chgData name="Abhijit Sarkar" userId="55efd9c8b510b5ee" providerId="LiveId" clId="{25BF75A3-3156-4C6D-9328-931E71E8C2EB}" dt="2022-11-18T16:47:10.043" v="12" actId="688"/>
          <ac:picMkLst>
            <pc:docMk/>
            <pc:sldMk cId="3790887498" sldId="260"/>
            <ac:picMk id="7" creationId="{AC35E3E1-15A4-46EF-C7B5-9F2F51887A97}"/>
          </ac:picMkLst>
        </pc:picChg>
      </pc:sldChg>
      <pc:sldChg chg="modSp mod">
        <pc:chgData name="Abhijit Sarkar" userId="55efd9c8b510b5ee" providerId="LiveId" clId="{25BF75A3-3156-4C6D-9328-931E71E8C2EB}" dt="2022-11-18T16:46:46.379" v="7" actId="1076"/>
        <pc:sldMkLst>
          <pc:docMk/>
          <pc:sldMk cId="2122197286" sldId="261"/>
        </pc:sldMkLst>
        <pc:spChg chg="mod">
          <ac:chgData name="Abhijit Sarkar" userId="55efd9c8b510b5ee" providerId="LiveId" clId="{25BF75A3-3156-4C6D-9328-931E71E8C2EB}" dt="2022-11-18T16:46:21.039" v="2" actId="1076"/>
          <ac:spMkLst>
            <pc:docMk/>
            <pc:sldMk cId="2122197286" sldId="261"/>
            <ac:spMk id="2" creationId="{E3D4B8C6-9FFC-09B4-D595-344B4CE85BCE}"/>
          </ac:spMkLst>
        </pc:spChg>
        <pc:picChg chg="mod">
          <ac:chgData name="Abhijit Sarkar" userId="55efd9c8b510b5ee" providerId="LiveId" clId="{25BF75A3-3156-4C6D-9328-931E71E8C2EB}" dt="2022-11-18T16:46:42.199" v="6" actId="1076"/>
          <ac:picMkLst>
            <pc:docMk/>
            <pc:sldMk cId="2122197286" sldId="261"/>
            <ac:picMk id="4" creationId="{586EE20B-D8EC-B0BF-A544-BB2F146B29C1}"/>
          </ac:picMkLst>
        </pc:picChg>
        <pc:picChg chg="mod">
          <ac:chgData name="Abhijit Sarkar" userId="55efd9c8b510b5ee" providerId="LiveId" clId="{25BF75A3-3156-4C6D-9328-931E71E8C2EB}" dt="2022-11-18T16:46:46.379" v="7" actId="1076"/>
          <ac:picMkLst>
            <pc:docMk/>
            <pc:sldMk cId="2122197286" sldId="261"/>
            <ac:picMk id="7" creationId="{46DA8C23-6330-66E8-9DDA-3BB4E0101F05}"/>
          </ac:picMkLst>
        </pc:picChg>
        <pc:picChg chg="mod">
          <ac:chgData name="Abhijit Sarkar" userId="55efd9c8b510b5ee" providerId="LiveId" clId="{25BF75A3-3156-4C6D-9328-931E71E8C2EB}" dt="2022-11-18T16:46:38.635" v="5" actId="1076"/>
          <ac:picMkLst>
            <pc:docMk/>
            <pc:sldMk cId="2122197286" sldId="261"/>
            <ac:picMk id="9" creationId="{14EBC897-3F74-176A-EF30-D1CF667C67D4}"/>
          </ac:picMkLst>
        </pc:picChg>
      </pc:sldChg>
      <pc:sldChg chg="modSp mod">
        <pc:chgData name="Abhijit Sarkar" userId="55efd9c8b510b5ee" providerId="LiveId" clId="{25BF75A3-3156-4C6D-9328-931E71E8C2EB}" dt="2022-11-19T14:40:19.442" v="173" actId="27636"/>
        <pc:sldMkLst>
          <pc:docMk/>
          <pc:sldMk cId="4096484546" sldId="264"/>
        </pc:sldMkLst>
        <pc:spChg chg="mod">
          <ac:chgData name="Abhijit Sarkar" userId="55efd9c8b510b5ee" providerId="LiveId" clId="{25BF75A3-3156-4C6D-9328-931E71E8C2EB}" dt="2022-11-19T14:40:19.442" v="173" actId="27636"/>
          <ac:spMkLst>
            <pc:docMk/>
            <pc:sldMk cId="4096484546" sldId="264"/>
            <ac:spMk id="3" creationId="{6FBD7BFC-A08E-C1DC-D2FA-D0E9FADB8CC7}"/>
          </ac:spMkLst>
        </pc:spChg>
      </pc:sldChg>
      <pc:sldChg chg="modSp mod">
        <pc:chgData name="Abhijit Sarkar" userId="55efd9c8b510b5ee" providerId="LiveId" clId="{25BF75A3-3156-4C6D-9328-931E71E8C2EB}" dt="2022-11-19T14:42:14.990" v="242" actId="20577"/>
        <pc:sldMkLst>
          <pc:docMk/>
          <pc:sldMk cId="1114369803" sldId="265"/>
        </pc:sldMkLst>
        <pc:spChg chg="mod">
          <ac:chgData name="Abhijit Sarkar" userId="55efd9c8b510b5ee" providerId="LiveId" clId="{25BF75A3-3156-4C6D-9328-931E71E8C2EB}" dt="2022-11-19T14:42:14.990" v="242" actId="20577"/>
          <ac:spMkLst>
            <pc:docMk/>
            <pc:sldMk cId="1114369803" sldId="265"/>
            <ac:spMk id="6" creationId="{79031A27-5A3F-5D5A-5AA8-1E5D6490C953}"/>
          </ac:spMkLst>
        </pc:spChg>
      </pc:sldChg>
      <pc:sldChg chg="modSp mod">
        <pc:chgData name="Abhijit Sarkar" userId="55efd9c8b510b5ee" providerId="LiveId" clId="{25BF75A3-3156-4C6D-9328-931E71E8C2EB}" dt="2022-11-18T16:48:01.501" v="19" actId="20577"/>
        <pc:sldMkLst>
          <pc:docMk/>
          <pc:sldMk cId="2059134119" sldId="266"/>
        </pc:sldMkLst>
        <pc:spChg chg="mod">
          <ac:chgData name="Abhijit Sarkar" userId="55efd9c8b510b5ee" providerId="LiveId" clId="{25BF75A3-3156-4C6D-9328-931E71E8C2EB}" dt="2022-11-18T16:48:01.501" v="19" actId="20577"/>
          <ac:spMkLst>
            <pc:docMk/>
            <pc:sldMk cId="2059134119" sldId="266"/>
            <ac:spMk id="3" creationId="{B514C2EF-0720-D2A7-8A64-B25931FDC3BD}"/>
          </ac:spMkLst>
        </pc:spChg>
      </pc:sldChg>
      <pc:sldChg chg="modSp mod">
        <pc:chgData name="Abhijit Sarkar" userId="55efd9c8b510b5ee" providerId="LiveId" clId="{25BF75A3-3156-4C6D-9328-931E71E8C2EB}" dt="2022-11-19T15:15:18.964" v="275" actId="208"/>
        <pc:sldMkLst>
          <pc:docMk/>
          <pc:sldMk cId="2173078008" sldId="267"/>
        </pc:sldMkLst>
        <pc:spChg chg="mod">
          <ac:chgData name="Abhijit Sarkar" userId="55efd9c8b510b5ee" providerId="LiveId" clId="{25BF75A3-3156-4C6D-9328-931E71E8C2EB}" dt="2022-11-19T15:14:43.841" v="272" actId="14100"/>
          <ac:spMkLst>
            <pc:docMk/>
            <pc:sldMk cId="2173078008" sldId="267"/>
            <ac:spMk id="2" creationId="{8B1536E8-6AF8-5957-272F-BCCC767AFFEA}"/>
          </ac:spMkLst>
        </pc:spChg>
        <pc:spChg chg="mod">
          <ac:chgData name="Abhijit Sarkar" userId="55efd9c8b510b5ee" providerId="LiveId" clId="{25BF75A3-3156-4C6D-9328-931E71E8C2EB}" dt="2022-11-19T15:14:50.497" v="273" actId="1076"/>
          <ac:spMkLst>
            <pc:docMk/>
            <pc:sldMk cId="2173078008" sldId="267"/>
            <ac:spMk id="5" creationId="{828BE8B7-6D16-CCEE-D9E9-248C37E52DC2}"/>
          </ac:spMkLst>
        </pc:spChg>
        <pc:spChg chg="mod">
          <ac:chgData name="Abhijit Sarkar" userId="55efd9c8b510b5ee" providerId="LiveId" clId="{25BF75A3-3156-4C6D-9328-931E71E8C2EB}" dt="2022-11-19T15:15:12.304" v="274" actId="208"/>
          <ac:spMkLst>
            <pc:docMk/>
            <pc:sldMk cId="2173078008" sldId="267"/>
            <ac:spMk id="10" creationId="{46D78492-AB9F-6409-374E-83AC5F484076}"/>
          </ac:spMkLst>
        </pc:spChg>
        <pc:spChg chg="mod">
          <ac:chgData name="Abhijit Sarkar" userId="55efd9c8b510b5ee" providerId="LiveId" clId="{25BF75A3-3156-4C6D-9328-931E71E8C2EB}" dt="2022-11-19T15:15:18.964" v="275" actId="208"/>
          <ac:spMkLst>
            <pc:docMk/>
            <pc:sldMk cId="2173078008" sldId="267"/>
            <ac:spMk id="12" creationId="{865BCAB3-6D2D-9C7B-42FA-D2545920B44A}"/>
          </ac:spMkLst>
        </pc:spChg>
      </pc:sldChg>
      <pc:sldChg chg="modSp mod">
        <pc:chgData name="Abhijit Sarkar" userId="55efd9c8b510b5ee" providerId="LiveId" clId="{25BF75A3-3156-4C6D-9328-931E71E8C2EB}" dt="2022-11-19T15:14:16.194" v="267" actId="27636"/>
        <pc:sldMkLst>
          <pc:docMk/>
          <pc:sldMk cId="1503436599" sldId="268"/>
        </pc:sldMkLst>
        <pc:spChg chg="mod">
          <ac:chgData name="Abhijit Sarkar" userId="55efd9c8b510b5ee" providerId="LiveId" clId="{25BF75A3-3156-4C6D-9328-931E71E8C2EB}" dt="2022-11-19T15:14:16.194" v="267" actId="27636"/>
          <ac:spMkLst>
            <pc:docMk/>
            <pc:sldMk cId="1503436599" sldId="268"/>
            <ac:spMk id="10" creationId="{11CDB097-43CB-CC8D-7F1C-9B20C9A78A91}"/>
          </ac:spMkLst>
        </pc:spChg>
      </pc:sldChg>
      <pc:sldChg chg="modSp mod">
        <pc:chgData name="Abhijit Sarkar" userId="55efd9c8b510b5ee" providerId="LiveId" clId="{25BF75A3-3156-4C6D-9328-931E71E8C2EB}" dt="2022-11-19T15:16:05.459" v="287" actId="207"/>
        <pc:sldMkLst>
          <pc:docMk/>
          <pc:sldMk cId="2869626858" sldId="269"/>
        </pc:sldMkLst>
        <pc:spChg chg="mod">
          <ac:chgData name="Abhijit Sarkar" userId="55efd9c8b510b5ee" providerId="LiveId" clId="{25BF75A3-3156-4C6D-9328-931E71E8C2EB}" dt="2022-11-19T15:16:05.459" v="287" actId="207"/>
          <ac:spMkLst>
            <pc:docMk/>
            <pc:sldMk cId="2869626858" sldId="269"/>
            <ac:spMk id="6" creationId="{75692F89-EFA9-1790-6BD7-9D4D6910409A}"/>
          </ac:spMkLst>
        </pc:spChg>
      </pc:sldChg>
      <pc:sldChg chg="modSp mod">
        <pc:chgData name="Abhijit Sarkar" userId="55efd9c8b510b5ee" providerId="LiveId" clId="{25BF75A3-3156-4C6D-9328-931E71E8C2EB}" dt="2022-11-19T14:27:21.560" v="42" actId="1076"/>
        <pc:sldMkLst>
          <pc:docMk/>
          <pc:sldMk cId="4018938397" sldId="280"/>
        </pc:sldMkLst>
        <pc:picChg chg="mod">
          <ac:chgData name="Abhijit Sarkar" userId="55efd9c8b510b5ee" providerId="LiveId" clId="{25BF75A3-3156-4C6D-9328-931E71E8C2EB}" dt="2022-11-19T14:27:21.560" v="42" actId="1076"/>
          <ac:picMkLst>
            <pc:docMk/>
            <pc:sldMk cId="4018938397" sldId="280"/>
            <ac:picMk id="5" creationId="{22321600-9270-8032-DA18-58EEE878116A}"/>
          </ac:picMkLst>
        </pc:picChg>
      </pc:sldChg>
      <pc:sldChg chg="addSp modSp mod">
        <pc:chgData name="Abhijit Sarkar" userId="55efd9c8b510b5ee" providerId="LiveId" clId="{25BF75A3-3156-4C6D-9328-931E71E8C2EB}" dt="2022-11-19T14:38:12.417" v="161" actId="1076"/>
        <pc:sldMkLst>
          <pc:docMk/>
          <pc:sldMk cId="2555874866" sldId="281"/>
        </pc:sldMkLst>
        <pc:spChg chg="mod">
          <ac:chgData name="Abhijit Sarkar" userId="55efd9c8b510b5ee" providerId="LiveId" clId="{25BF75A3-3156-4C6D-9328-931E71E8C2EB}" dt="2022-11-19T14:27:07.526" v="41" actId="1076"/>
          <ac:spMkLst>
            <pc:docMk/>
            <pc:sldMk cId="2555874866" sldId="281"/>
            <ac:spMk id="10" creationId="{58E80026-E350-F67F-6123-5167ADEFD893}"/>
          </ac:spMkLst>
        </pc:spChg>
        <pc:picChg chg="add mod">
          <ac:chgData name="Abhijit Sarkar" userId="55efd9c8b510b5ee" providerId="LiveId" clId="{25BF75A3-3156-4C6D-9328-931E71E8C2EB}" dt="2022-11-19T14:27:04.170" v="40" actId="1440"/>
          <ac:picMkLst>
            <pc:docMk/>
            <pc:sldMk cId="2555874866" sldId="281"/>
            <ac:picMk id="4" creationId="{D66CD924-427A-4726-5C00-4028703ABA4E}"/>
          </ac:picMkLst>
        </pc:picChg>
        <pc:picChg chg="add mod">
          <ac:chgData name="Abhijit Sarkar" userId="55efd9c8b510b5ee" providerId="LiveId" clId="{25BF75A3-3156-4C6D-9328-931E71E8C2EB}" dt="2022-11-19T14:27:02.204" v="39" actId="1440"/>
          <ac:picMkLst>
            <pc:docMk/>
            <pc:sldMk cId="2555874866" sldId="281"/>
            <ac:picMk id="6" creationId="{EF270F66-E9C1-F186-68C2-D9EDEAC3EE84}"/>
          </ac:picMkLst>
        </pc:picChg>
        <pc:picChg chg="add mod">
          <ac:chgData name="Abhijit Sarkar" userId="55efd9c8b510b5ee" providerId="LiveId" clId="{25BF75A3-3156-4C6D-9328-931E71E8C2EB}" dt="2022-11-19T14:38:12.417" v="161" actId="1076"/>
          <ac:picMkLst>
            <pc:docMk/>
            <pc:sldMk cId="2555874866" sldId="281"/>
            <ac:picMk id="7" creationId="{5890F6C7-5671-2A3D-8D1D-AA57108291EA}"/>
          </ac:picMkLst>
        </pc:picChg>
      </pc:sldChg>
      <pc:sldChg chg="addSp delSp modSp mod">
        <pc:chgData name="Abhijit Sarkar" userId="55efd9c8b510b5ee" providerId="LiveId" clId="{25BF75A3-3156-4C6D-9328-931E71E8C2EB}" dt="2022-11-19T14:38:31.943" v="162" actId="1076"/>
        <pc:sldMkLst>
          <pc:docMk/>
          <pc:sldMk cId="4111991413" sldId="282"/>
        </pc:sldMkLst>
        <pc:spChg chg="mod">
          <ac:chgData name="Abhijit Sarkar" userId="55efd9c8b510b5ee" providerId="LiveId" clId="{25BF75A3-3156-4C6D-9328-931E71E8C2EB}" dt="2022-11-19T14:36:43.955" v="140" actId="122"/>
          <ac:spMkLst>
            <pc:docMk/>
            <pc:sldMk cId="4111991413" sldId="282"/>
            <ac:spMk id="2" creationId="{1E1DC5F9-EA10-8345-339A-D3EA80AEB00A}"/>
          </ac:spMkLst>
        </pc:spChg>
        <pc:spChg chg="mod">
          <ac:chgData name="Abhijit Sarkar" userId="55efd9c8b510b5ee" providerId="LiveId" clId="{25BF75A3-3156-4C6D-9328-931E71E8C2EB}" dt="2022-11-19T14:37:35.874" v="154" actId="1076"/>
          <ac:spMkLst>
            <pc:docMk/>
            <pc:sldMk cId="4111991413" sldId="282"/>
            <ac:spMk id="3" creationId="{B514C2EF-0720-D2A7-8A64-B25931FDC3BD}"/>
          </ac:spMkLst>
        </pc:spChg>
        <pc:picChg chg="add mod">
          <ac:chgData name="Abhijit Sarkar" userId="55efd9c8b510b5ee" providerId="LiveId" clId="{25BF75A3-3156-4C6D-9328-931E71E8C2EB}" dt="2022-11-19T14:38:31.943" v="162" actId="1076"/>
          <ac:picMkLst>
            <pc:docMk/>
            <pc:sldMk cId="4111991413" sldId="282"/>
            <ac:picMk id="5" creationId="{A5468384-279E-1584-0F3D-16D39BFEB076}"/>
          </ac:picMkLst>
        </pc:picChg>
        <pc:picChg chg="add del mod">
          <ac:chgData name="Abhijit Sarkar" userId="55efd9c8b510b5ee" providerId="LiveId" clId="{25BF75A3-3156-4C6D-9328-931E71E8C2EB}" dt="2022-11-19T14:37:13.359" v="148" actId="478"/>
          <ac:picMkLst>
            <pc:docMk/>
            <pc:sldMk cId="4111991413" sldId="282"/>
            <ac:picMk id="6" creationId="{3A3F48D2-8292-2ED7-393F-1C56872627BC}"/>
          </ac:picMkLst>
        </pc:picChg>
        <pc:picChg chg="mod">
          <ac:chgData name="Abhijit Sarkar" userId="55efd9c8b510b5ee" providerId="LiveId" clId="{25BF75A3-3156-4C6D-9328-931E71E8C2EB}" dt="2022-11-19T14:37:24.225" v="152" actId="1076"/>
          <ac:picMkLst>
            <pc:docMk/>
            <pc:sldMk cId="4111991413" sldId="282"/>
            <ac:picMk id="9" creationId="{3D74550C-064B-1527-A12A-F8F26D998702}"/>
          </ac:picMkLst>
        </pc:picChg>
      </pc:sldChg>
      <pc:sldChg chg="del">
        <pc:chgData name="Abhijit Sarkar" userId="55efd9c8b510b5ee" providerId="LiveId" clId="{25BF75A3-3156-4C6D-9328-931E71E8C2EB}" dt="2022-11-19T14:35:40.807" v="127" actId="2696"/>
        <pc:sldMkLst>
          <pc:docMk/>
          <pc:sldMk cId="4222507732" sldId="294"/>
        </pc:sldMkLst>
      </pc:sldChg>
      <pc:sldChg chg="modSp mod">
        <pc:chgData name="Abhijit Sarkar" userId="55efd9c8b510b5ee" providerId="LiveId" clId="{25BF75A3-3156-4C6D-9328-931E71E8C2EB}" dt="2022-11-19T14:31:32.863" v="126" actId="1076"/>
        <pc:sldMkLst>
          <pc:docMk/>
          <pc:sldMk cId="591337015" sldId="295"/>
        </pc:sldMkLst>
        <pc:spChg chg="mod">
          <ac:chgData name="Abhijit Sarkar" userId="55efd9c8b510b5ee" providerId="LiveId" clId="{25BF75A3-3156-4C6D-9328-931E71E8C2EB}" dt="2022-11-19T14:31:32.863" v="126" actId="1076"/>
          <ac:spMkLst>
            <pc:docMk/>
            <pc:sldMk cId="591337015" sldId="295"/>
            <ac:spMk id="3" creationId="{B514C2EF-0720-D2A7-8A64-B25931FDC3BD}"/>
          </ac:spMkLst>
        </pc:spChg>
      </pc:sldChg>
      <pc:sldChg chg="addSp delSp modSp add mod">
        <pc:chgData name="Abhijit Sarkar" userId="55efd9c8b510b5ee" providerId="LiveId" clId="{25BF75A3-3156-4C6D-9328-931E71E8C2EB}" dt="2022-11-19T14:29:34.503" v="89" actId="1440"/>
        <pc:sldMkLst>
          <pc:docMk/>
          <pc:sldMk cId="1161364888" sldId="299"/>
        </pc:sldMkLst>
        <pc:spChg chg="mod">
          <ac:chgData name="Abhijit Sarkar" userId="55efd9c8b510b5ee" providerId="LiveId" clId="{25BF75A3-3156-4C6D-9328-931E71E8C2EB}" dt="2022-11-19T14:28:59.529" v="84" actId="20577"/>
          <ac:spMkLst>
            <pc:docMk/>
            <pc:sldMk cId="1161364888" sldId="299"/>
            <ac:spMk id="2" creationId="{1E1DC5F9-EA10-8345-339A-D3EA80AEB00A}"/>
          </ac:spMkLst>
        </pc:spChg>
        <pc:spChg chg="add del mod">
          <ac:chgData name="Abhijit Sarkar" userId="55efd9c8b510b5ee" providerId="LiveId" clId="{25BF75A3-3156-4C6D-9328-931E71E8C2EB}" dt="2022-11-19T14:27:52.565" v="48" actId="478"/>
          <ac:spMkLst>
            <pc:docMk/>
            <pc:sldMk cId="1161364888" sldId="299"/>
            <ac:spMk id="5" creationId="{4A1741C8-C549-AF85-E671-F41AB04AECA8}"/>
          </ac:spMkLst>
        </pc:spChg>
        <pc:spChg chg="del mod">
          <ac:chgData name="Abhijit Sarkar" userId="55efd9c8b510b5ee" providerId="LiveId" clId="{25BF75A3-3156-4C6D-9328-931E71E8C2EB}" dt="2022-11-19T14:27:46.842" v="46" actId="478"/>
          <ac:spMkLst>
            <pc:docMk/>
            <pc:sldMk cId="1161364888" sldId="299"/>
            <ac:spMk id="10" creationId="{58E80026-E350-F67F-6123-5167ADEFD893}"/>
          </ac:spMkLst>
        </pc:spChg>
        <pc:picChg chg="del">
          <ac:chgData name="Abhijit Sarkar" userId="55efd9c8b510b5ee" providerId="LiveId" clId="{25BF75A3-3156-4C6D-9328-931E71E8C2EB}" dt="2022-11-19T14:27:39.885" v="44" actId="478"/>
          <ac:picMkLst>
            <pc:docMk/>
            <pc:sldMk cId="1161364888" sldId="299"/>
            <ac:picMk id="4" creationId="{D66CD924-427A-4726-5C00-4028703ABA4E}"/>
          </ac:picMkLst>
        </pc:picChg>
        <pc:picChg chg="del">
          <ac:chgData name="Abhijit Sarkar" userId="55efd9c8b510b5ee" providerId="LiveId" clId="{25BF75A3-3156-4C6D-9328-931E71E8C2EB}" dt="2022-11-19T14:27:49.924" v="47" actId="478"/>
          <ac:picMkLst>
            <pc:docMk/>
            <pc:sldMk cId="1161364888" sldId="299"/>
            <ac:picMk id="6" creationId="{EF270F66-E9C1-F186-68C2-D9EDEAC3EE84}"/>
          </ac:picMkLst>
        </pc:picChg>
        <pc:picChg chg="add mod">
          <ac:chgData name="Abhijit Sarkar" userId="55efd9c8b510b5ee" providerId="LiveId" clId="{25BF75A3-3156-4C6D-9328-931E71E8C2EB}" dt="2022-11-19T14:29:34.503" v="89" actId="1440"/>
          <ac:picMkLst>
            <pc:docMk/>
            <pc:sldMk cId="1161364888" sldId="299"/>
            <ac:picMk id="8" creationId="{33225979-ADC8-29A7-D511-32C1B9D9E889}"/>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7869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04185865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84503949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19442785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86265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EC62FB-9648-4319-9B9B-920E6EF63668}"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80574994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EC62FB-9648-4319-9B9B-920E6EF63668}" type="datetimeFigureOut">
              <a:rPr lang="en-US" smtClean="0"/>
              <a:t>11/19/2022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09243782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EC62FB-9648-4319-9B9B-920E6EF63668}" type="datetimeFigureOut">
              <a:rPr lang="en-US" smtClean="0"/>
              <a:t>11/19/2022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77761686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EC62FB-9648-4319-9B9B-920E6EF63668}" type="datetimeFigureOut">
              <a:rPr lang="en-US" smtClean="0"/>
              <a:t>11/19/2022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16249084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EC62FB-9648-4319-9B9B-920E6EF63668}" type="datetimeFigureOut">
              <a:rPr lang="en-US" smtClean="0"/>
              <a:t>11/19/2022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270728335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3"/>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29820603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4"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EC62FB-9648-4319-9B9B-920E6EF63668}" type="datetimeFigureOut">
              <a:rPr lang="en-US" smtClean="0"/>
              <a:t>11/19/2022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E7414AE-464F-402A-A4AE-86FABC03926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38340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mc:AlternateContent xmlns:mc="http://schemas.openxmlformats.org/markup-compatibility/2006" xmlns:p14="http://schemas.microsoft.com/office/powerpoint/2010/main">
    <mc:Choice Requires="p14">
      <p:transition spd="slow" p14:dur="3400">
        <p14:reveal/>
        <p:sndAc>
          <p:stSnd>
            <p:snd r:embed="rId13" name="arrow.wav"/>
          </p:stSnd>
        </p:sndAc>
      </p:transition>
    </mc:Choice>
    <mc:Fallback xmlns="">
      <p:transition spd="slow" advClick="0" advTm="2000">
        <p:fade/>
        <p:sndAc>
          <p:stSnd>
            <p:snd r:embed="rId19" name="arrow.wav"/>
          </p:stSnd>
        </p:sndAc>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5.tmp"/></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7.tmp"/></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0.tmp"/><Relationship Id="rId4" Type="http://schemas.openxmlformats.org/officeDocument/2006/relationships/image" Target="../media/image19.tmp"/></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3.tmp"/><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8.png"/><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microsoft.com/office/2007/relationships/hdphoto" Target="../media/hdphoto1.wdp"/><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3.tmp"/><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tmp"/></Relationships>
</file>

<file path=ppt/slides/_rels/slide31.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0.tmp"/></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0.jp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597310" y="727587"/>
            <a:ext cx="11063748" cy="763564"/>
          </a:xfrm>
          <a:noFill/>
        </p:spPr>
        <p:txBody>
          <a:bodyPr>
            <a:normAutofit/>
          </a:bodyPr>
          <a:lstStyle/>
          <a:p>
            <a:pPr algn="ctr"/>
            <a:r>
              <a:rPr lang="en-IN" u="sng" dirty="0">
                <a:solidFill>
                  <a:schemeClr val="accent2"/>
                </a:solidFill>
                <a:effectLst/>
                <a:latin typeface="Bahnschrift SemiCondensed" panose="020B0502040204020203" pitchFamily="34" charset="0"/>
                <a:ea typeface="Calibri" panose="020F0502020204030204" pitchFamily="34" charset="0"/>
                <a:cs typeface="Times New Roman" panose="02020603050405020304" pitchFamily="18" charset="0"/>
              </a:rPr>
              <a:t>MALIGNANT COMMENTS CLASSIFICATION</a:t>
            </a:r>
            <a:endParaRPr lang="en-US" sz="11500" u="sng" dirty="0">
              <a:solidFill>
                <a:schemeClr val="accent2"/>
              </a:solidFill>
              <a:effectLst>
                <a:outerShdw blurRad="38100" dist="38100" dir="2700000" algn="tl">
                  <a:srgbClr val="000000">
                    <a:alpha val="43137"/>
                  </a:srgbClr>
                </a:outerShdw>
              </a:effectLst>
              <a:latin typeface="Bahnschrift SemiCondensed" panose="020B0502040204020203" pitchFamily="34" charset="0"/>
            </a:endParaRPr>
          </a:p>
        </p:txBody>
      </p:sp>
      <p:sp>
        <p:nvSpPr>
          <p:cNvPr id="16" name="Content Placeholder 15">
            <a:extLst>
              <a:ext uri="{FF2B5EF4-FFF2-40B4-BE49-F238E27FC236}">
                <a16:creationId xmlns:a16="http://schemas.microsoft.com/office/drawing/2014/main" id="{DCD185F1-54CE-B0BC-1E11-6E5B2B9FBB14}"/>
              </a:ext>
            </a:extLst>
          </p:cNvPr>
          <p:cNvSpPr>
            <a:spLocks noGrp="1"/>
          </p:cNvSpPr>
          <p:nvPr>
            <p:ph sz="half" idx="1"/>
          </p:nvPr>
        </p:nvSpPr>
        <p:spPr>
          <a:xfrm>
            <a:off x="118554" y="5279922"/>
            <a:ext cx="11828281" cy="1081121"/>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pPr marL="0" lvl="0" indent="0" algn="ctr">
              <a:buNone/>
            </a:pPr>
            <a:r>
              <a:rPr lang="en-US" sz="2600" b="1" dirty="0">
                <a:effectLst>
                  <a:outerShdw blurRad="38100" dist="38100" dir="2700000" algn="tl">
                    <a:srgbClr val="000000">
                      <a:alpha val="43137"/>
                    </a:srgbClr>
                  </a:outerShdw>
                </a:effectLst>
                <a:latin typeface="+mj-lt"/>
              </a:rPr>
              <a:t>    </a:t>
            </a:r>
            <a:r>
              <a:rPr lang="en-US" sz="2200" b="1" dirty="0">
                <a:effectLst>
                  <a:outerShdw blurRad="38100" dist="38100" dir="2700000" algn="tl">
                    <a:srgbClr val="000000">
                      <a:alpha val="43137"/>
                    </a:srgbClr>
                  </a:outerShdw>
                </a:effectLst>
                <a:latin typeface="+mj-lt"/>
              </a:rPr>
              <a:t>PRESENTED BY:</a:t>
            </a:r>
            <a:endParaRPr lang="en-US" sz="2600" b="1" dirty="0">
              <a:effectLst>
                <a:outerShdw blurRad="38100" dist="38100" dir="2700000" algn="tl">
                  <a:srgbClr val="000000">
                    <a:alpha val="43137"/>
                  </a:srgbClr>
                </a:outerShdw>
              </a:effectLst>
              <a:latin typeface="+mj-lt"/>
            </a:endParaRPr>
          </a:p>
          <a:p>
            <a:pPr marL="0" lvl="0" indent="0" algn="ctr">
              <a:buNone/>
            </a:pPr>
            <a:r>
              <a:rPr lang="en-US" sz="3200" b="1" dirty="0">
                <a:solidFill>
                  <a:schemeClr val="accent2">
                    <a:lumMod val="75000"/>
                  </a:schemeClr>
                </a:solidFill>
                <a:effectLst>
                  <a:outerShdw blurRad="38100" dist="38100" dir="2700000" algn="tl">
                    <a:srgbClr val="000000">
                      <a:alpha val="43137"/>
                    </a:srgbClr>
                  </a:outerShdw>
                </a:effectLst>
                <a:latin typeface="+mj-lt"/>
              </a:rPr>
              <a:t>ABHIJIT SARKAR</a:t>
            </a:r>
          </a:p>
        </p:txBody>
      </p:sp>
      <p:pic>
        <p:nvPicPr>
          <p:cNvPr id="5" name="Picture 4">
            <a:extLst>
              <a:ext uri="{FF2B5EF4-FFF2-40B4-BE49-F238E27FC236}">
                <a16:creationId xmlns:a16="http://schemas.microsoft.com/office/drawing/2014/main" id="{467D759F-075D-ADAC-DC5C-49DAFD483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28" y="2088768"/>
            <a:ext cx="5184246" cy="2826747"/>
          </a:xfrm>
          <a:prstGeom prst="rect">
            <a:avLst/>
          </a:prstGeom>
          <a:ln>
            <a:noFill/>
          </a:ln>
          <a:effectLst>
            <a:softEdge rad="112500"/>
          </a:effectLst>
        </p:spPr>
      </p:pic>
      <p:pic>
        <p:nvPicPr>
          <p:cNvPr id="7" name="Picture 6">
            <a:extLst>
              <a:ext uri="{FF2B5EF4-FFF2-40B4-BE49-F238E27FC236}">
                <a16:creationId xmlns:a16="http://schemas.microsoft.com/office/drawing/2014/main" id="{5F571E69-8C99-19AA-5225-9A07F920F9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10" y="2192594"/>
            <a:ext cx="4878029" cy="2722921"/>
          </a:xfrm>
          <a:prstGeom prst="rect">
            <a:avLst/>
          </a:prstGeom>
          <a:ln>
            <a:noFill/>
          </a:ln>
          <a:effectLst>
            <a:softEdge rad="112500"/>
          </a:effectLst>
        </p:spPr>
      </p:pic>
    </p:spTree>
    <p:extLst>
      <p:ext uri="{BB962C8B-B14F-4D97-AF65-F5344CB8AC3E}">
        <p14:creationId xmlns:p14="http://schemas.microsoft.com/office/powerpoint/2010/main" val="193532488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72848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endParaRPr lang="en-US" sz="1600" dirty="0"/>
          </a:p>
          <a:p>
            <a:pPr marL="457200" indent="-304800">
              <a:buSzPts val="1200"/>
              <a:buFontTx/>
              <a:buChar char="➔"/>
            </a:pPr>
            <a:r>
              <a:rPr lang="en-US" sz="1600" dirty="0"/>
              <a:t>Data Cleansing was performed,  text data were converted  to lower for similar identity and un-wanted symbols  were removed from data set.</a:t>
            </a:r>
          </a:p>
          <a:p>
            <a:pPr marL="152400">
              <a:buSzPts val="1200"/>
            </a:pPr>
            <a:endParaRPr lang="en-US" sz="1600" dirty="0"/>
          </a:p>
          <a:p>
            <a:pPr marL="457200" lvl="0" indent="-304800" algn="l" rtl="0">
              <a:spcBef>
                <a:spcPts val="0"/>
              </a:spcBef>
              <a:spcAft>
                <a:spcPts val="0"/>
              </a:spcAft>
              <a:buSzPts val="1200"/>
              <a:buChar char="➔"/>
            </a:pPr>
            <a:r>
              <a:rPr lang="en-US" sz="1600" dirty="0"/>
              <a:t>Toxic words were determined from comments with help of word clouds.</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Pie graph was drawn to find the contents, Maximum were Malignant followed by others.</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Stop words was being used with additional  words were added to stop words for easy classification.</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Lemmatization  was applied on both the train and test dataset data set.</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Scaling Technique was performed using TF (Term Frequency)-IDF(Inverse  Document Frequency) was used to bring the data under a single scale.</a:t>
            </a:r>
          </a:p>
          <a:p>
            <a:pPr marL="152400" lvl="0" algn="l" rtl="0">
              <a:spcBef>
                <a:spcPts val="0"/>
              </a:spcBef>
              <a:spcAft>
                <a:spcPts val="0"/>
              </a:spcAft>
              <a:buSzPts val="1200"/>
            </a:pPr>
            <a:endParaRPr lang="en-US" sz="1600" dirty="0"/>
          </a:p>
        </p:txBody>
      </p:sp>
    </p:spTree>
    <p:extLst>
      <p:ext uri="{BB962C8B-B14F-4D97-AF65-F5344CB8AC3E}">
        <p14:creationId xmlns:p14="http://schemas.microsoft.com/office/powerpoint/2010/main" val="266107690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p:nvPr>
        </p:nvSpPr>
        <p:spPr>
          <a:xfrm>
            <a:off x="1115197" y="239794"/>
            <a:ext cx="10374437" cy="615612"/>
          </a:xfrm>
        </p:spPr>
        <p:txBody>
          <a:bodyPr/>
          <a:lstStyle/>
          <a:p>
            <a:pPr algn="ctr"/>
            <a:r>
              <a:rPr lang="en-US" sz="4000" b="1" dirty="0">
                <a:solidFill>
                  <a:schemeClr val="tx1">
                    <a:lumMod val="95000"/>
                    <a:lumOff val="5000"/>
                  </a:schemeClr>
                </a:solidFill>
                <a:latin typeface="Bahnschrift SemiCondensed" panose="020B0502040204020203" pitchFamily="34" charset="0"/>
              </a:rPr>
              <a:t>FEW VISUALIZATION </a:t>
            </a:r>
          </a:p>
        </p:txBody>
      </p:sp>
      <p:pic>
        <p:nvPicPr>
          <p:cNvPr id="4" name="Picture 3">
            <a:extLst>
              <a:ext uri="{FF2B5EF4-FFF2-40B4-BE49-F238E27FC236}">
                <a16:creationId xmlns:a16="http://schemas.microsoft.com/office/drawing/2014/main" id="{4074D85E-B36A-2AA0-879F-6B100CB52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241" y="1268362"/>
            <a:ext cx="4328535" cy="5259050"/>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271A067F-B6F0-A388-659E-21B3D70A6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631" y="1268362"/>
            <a:ext cx="4469680" cy="525905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532512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7F50-1226-1FA6-372E-E09950FC0ADC}"/>
              </a:ext>
            </a:extLst>
          </p:cNvPr>
          <p:cNvSpPr>
            <a:spLocks noGrp="1"/>
          </p:cNvSpPr>
          <p:nvPr>
            <p:ph type="title"/>
          </p:nvPr>
        </p:nvSpPr>
        <p:spPr>
          <a:xfrm>
            <a:off x="5096135" y="332993"/>
            <a:ext cx="6181798" cy="626956"/>
          </a:xfrm>
          <a:solidFill>
            <a:schemeClr val="tx2">
              <a:lumMod val="20000"/>
              <a:lumOff val="80000"/>
            </a:schemeClr>
          </a:solidFill>
          <a:ln>
            <a:solidFill>
              <a:schemeClr val="tx1">
                <a:lumMod val="95000"/>
                <a:lumOff val="5000"/>
              </a:schemeClr>
            </a:solidFill>
          </a:ln>
        </p:spPr>
        <p:txBody>
          <a:bodyPr>
            <a:normAutofit/>
          </a:bodyPr>
          <a:lstStyle/>
          <a:p>
            <a:pPr algn="ctr"/>
            <a:r>
              <a:rPr lang="en-US" sz="3200" b="1" dirty="0">
                <a:solidFill>
                  <a:schemeClr val="tx1">
                    <a:lumMod val="95000"/>
                    <a:lumOff val="5000"/>
                  </a:schemeClr>
                </a:solidFill>
                <a:latin typeface="Bahnschrift SemiCondensed" panose="020B0502040204020203" pitchFamily="34" charset="0"/>
              </a:rPr>
              <a:t>FEW VISUALIZATION</a:t>
            </a:r>
            <a:endParaRPr lang="en-US" sz="4400" dirty="0">
              <a:latin typeface="Bahnschrift SemiCondensed" panose="020B0502040204020203" pitchFamily="34" charset="0"/>
            </a:endParaRPr>
          </a:p>
        </p:txBody>
      </p:sp>
      <p:pic>
        <p:nvPicPr>
          <p:cNvPr id="4" name="Picture 3">
            <a:extLst>
              <a:ext uri="{FF2B5EF4-FFF2-40B4-BE49-F238E27FC236}">
                <a16:creationId xmlns:a16="http://schemas.microsoft.com/office/drawing/2014/main" id="{E946709B-64F2-F0F2-0C5A-7A287E68C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48" y="201650"/>
            <a:ext cx="4298052" cy="6454699"/>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AC35E3E1-15A4-46EF-C7B5-9F2F51887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044" y="1953102"/>
            <a:ext cx="4153260" cy="45038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9088749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B8C6-9FFC-09B4-D595-344B4CE85BCE}"/>
              </a:ext>
            </a:extLst>
          </p:cNvPr>
          <p:cNvSpPr>
            <a:spLocks noGrp="1"/>
          </p:cNvSpPr>
          <p:nvPr>
            <p:ph type="title"/>
          </p:nvPr>
        </p:nvSpPr>
        <p:spPr>
          <a:xfrm>
            <a:off x="3334486" y="6068440"/>
            <a:ext cx="5236854" cy="624493"/>
          </a:xfrm>
          <a:solidFill>
            <a:srgbClr val="FFFFFF">
              <a:shade val="85000"/>
            </a:srgbClr>
          </a:solidFill>
        </p:spPr>
        <p:txBody>
          <a:bodyPr/>
          <a:lstStyle/>
          <a:p>
            <a:pPr algn="ctr"/>
            <a:r>
              <a:rPr lang="en-US" sz="3600" b="1" dirty="0">
                <a:solidFill>
                  <a:schemeClr val="tx1"/>
                </a:solidFill>
                <a:latin typeface="Bahnschrift SemiCondensed" panose="020B0502040204020203" pitchFamily="34" charset="0"/>
              </a:rPr>
              <a:t>FEW VISUALIZATION</a:t>
            </a:r>
            <a:endParaRPr lang="en-US" dirty="0">
              <a:solidFill>
                <a:schemeClr val="tx1"/>
              </a:solidFill>
              <a:latin typeface="Bahnschrift SemiCondensed" panose="020B0502040204020203" pitchFamily="34" charset="0"/>
            </a:endParaRPr>
          </a:p>
        </p:txBody>
      </p:sp>
      <p:pic>
        <p:nvPicPr>
          <p:cNvPr id="4" name="Picture 3">
            <a:extLst>
              <a:ext uri="{FF2B5EF4-FFF2-40B4-BE49-F238E27FC236}">
                <a16:creationId xmlns:a16="http://schemas.microsoft.com/office/drawing/2014/main" id="{586EE20B-D8EC-B0BF-A544-BB2F146B2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04" y="1574915"/>
            <a:ext cx="3497883" cy="49077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46DA8C23-6330-66E8-9DDA-3BB4E0101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575" y="313861"/>
            <a:ext cx="3642676" cy="49762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14EBC897-3F74-176A-EF30-D1CF667C6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627" y="1498708"/>
            <a:ext cx="3642676" cy="49839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2219728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715293" y="937981"/>
            <a:ext cx="8761413" cy="728480"/>
          </a:xfrm>
          <a:solidFill>
            <a:schemeClr val="bg1"/>
          </a:solidFill>
        </p:spPr>
        <p:txBody>
          <a:bodyPr/>
          <a:lstStyle/>
          <a:p>
            <a:pPr algn="ctr"/>
            <a:r>
              <a:rPr lang="en-US" b="1" dirty="0">
                <a:solidFill>
                  <a:schemeClr val="tx1">
                    <a:lumMod val="95000"/>
                    <a:lumOff val="5000"/>
                  </a:schemeClr>
                </a:solidFill>
                <a:latin typeface="Bahnschrift Condensed" panose="020B0502040204020203" pitchFamily="34" charset="0"/>
              </a:rPr>
              <a:t>Observation:</a:t>
            </a:r>
          </a:p>
        </p:txBody>
      </p:sp>
      <p:sp>
        <p:nvSpPr>
          <p:cNvPr id="3" name="Content Placeholder 2">
            <a:extLst>
              <a:ext uri="{FF2B5EF4-FFF2-40B4-BE49-F238E27FC236}">
                <a16:creationId xmlns:a16="http://schemas.microsoft.com/office/drawing/2014/main" id="{7B315ACD-AEFB-9213-0B30-C512899D93C4}"/>
              </a:ext>
            </a:extLst>
          </p:cNvPr>
          <p:cNvSpPr>
            <a:spLocks noGrp="1"/>
          </p:cNvSpPr>
          <p:nvPr>
            <p:ph idx="1"/>
          </p:nvPr>
        </p:nvSpPr>
        <p:spPr>
          <a:xfrm>
            <a:off x="1154954" y="1948071"/>
            <a:ext cx="10185594" cy="3766930"/>
          </a:xfrm>
          <a:solidFill>
            <a:schemeClr val="bg1"/>
          </a:solidFill>
        </p:spPr>
        <p:txBody>
          <a:bodyPr>
            <a:normAutofit/>
          </a:bodyPr>
          <a:lstStyle/>
          <a:p>
            <a:pPr algn="just">
              <a:buFont typeface="Wingdings" panose="05000000000000000000" pitchFamily="2" charset="2"/>
              <a:buChar char="q"/>
            </a:pPr>
            <a:r>
              <a:rPr lang="en-US" sz="1800" dirty="0">
                <a:solidFill>
                  <a:schemeClr val="tx1"/>
                </a:solidFill>
                <a:latin typeface="Bahnschrift Light SemiCondensed" panose="020B0502040204020203" pitchFamily="34" charset="0"/>
              </a:rPr>
              <a:t>- Column malignant shows 1,44,277 are non malignant and 15294 is malignant.</a:t>
            </a:r>
          </a:p>
          <a:p>
            <a:pPr algn="just">
              <a:buFont typeface="Wingdings" panose="05000000000000000000" pitchFamily="2" charset="2"/>
              <a:buChar char="q"/>
            </a:pPr>
            <a:r>
              <a:rPr lang="en-US" sz="1800" dirty="0">
                <a:solidFill>
                  <a:schemeClr val="tx1"/>
                </a:solidFill>
                <a:latin typeface="Bahnschrift Light SemiCondensed" panose="020B0502040204020203" pitchFamily="34" charset="0"/>
              </a:rPr>
              <a:t>- Highly malignant column shows 1,57,976 are non malignant and 1595 is highly malignant</a:t>
            </a:r>
          </a:p>
          <a:p>
            <a:pPr algn="just">
              <a:buFont typeface="Wingdings" panose="05000000000000000000" pitchFamily="2" charset="2"/>
              <a:buChar char="q"/>
            </a:pPr>
            <a:r>
              <a:rPr lang="en-US" sz="1800" dirty="0">
                <a:solidFill>
                  <a:schemeClr val="tx1"/>
                </a:solidFill>
                <a:latin typeface="Bahnschrift Light SemiCondensed" panose="020B0502040204020203" pitchFamily="34" charset="0"/>
              </a:rPr>
              <a:t>- Rude column shows 151122 are not rude where as 8449 are rude</a:t>
            </a:r>
          </a:p>
          <a:p>
            <a:pPr algn="just">
              <a:buFont typeface="Wingdings" panose="05000000000000000000" pitchFamily="2" charset="2"/>
              <a:buChar char="q"/>
            </a:pPr>
            <a:r>
              <a:rPr lang="en-US" sz="1800" dirty="0">
                <a:solidFill>
                  <a:schemeClr val="tx1"/>
                </a:solidFill>
                <a:latin typeface="Bahnschrift Light SemiCondensed" panose="020B0502040204020203" pitchFamily="34" charset="0"/>
              </a:rPr>
              <a:t>- Threat column shows 159093 are not a threat but 478 shows threat</a:t>
            </a:r>
          </a:p>
          <a:p>
            <a:pPr algn="just">
              <a:buFont typeface="Wingdings" panose="05000000000000000000" pitchFamily="2" charset="2"/>
              <a:buChar char="q"/>
            </a:pPr>
            <a:r>
              <a:rPr lang="en-US" sz="1800" dirty="0">
                <a:solidFill>
                  <a:schemeClr val="tx1"/>
                </a:solidFill>
                <a:latin typeface="Bahnschrift Light SemiCondensed" panose="020B0502040204020203" pitchFamily="34" charset="0"/>
              </a:rPr>
              <a:t>- Abuse column shows 151694 are not a abuse and 7877 shows abuse</a:t>
            </a:r>
          </a:p>
          <a:p>
            <a:pPr algn="just">
              <a:buFont typeface="Wingdings" panose="05000000000000000000" pitchFamily="2" charset="2"/>
              <a:buChar char="q"/>
            </a:pPr>
            <a:r>
              <a:rPr lang="en-US" sz="1800" dirty="0">
                <a:solidFill>
                  <a:schemeClr val="tx1"/>
                </a:solidFill>
                <a:latin typeface="Bahnschrift Light SemiCondensed" panose="020B0502040204020203" pitchFamily="34" charset="0"/>
              </a:rPr>
              <a:t>- Loathe column shows 158166 are not a loathe and 1405 shows loath</a:t>
            </a:r>
          </a:p>
        </p:txBody>
      </p:sp>
    </p:spTree>
    <p:extLst>
      <p:ext uri="{BB962C8B-B14F-4D97-AF65-F5344CB8AC3E}">
        <p14:creationId xmlns:p14="http://schemas.microsoft.com/office/powerpoint/2010/main" val="238898474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715293" y="937981"/>
            <a:ext cx="8761413" cy="728480"/>
          </a:xfrm>
          <a:solidFill>
            <a:schemeClr val="bg1"/>
          </a:solidFill>
        </p:spPr>
        <p:txBody>
          <a:bodyPr/>
          <a:lstStyle/>
          <a:p>
            <a:pPr algn="ctr"/>
            <a:r>
              <a:rPr lang="en-US" b="1" dirty="0">
                <a:solidFill>
                  <a:schemeClr val="tx1">
                    <a:lumMod val="95000"/>
                    <a:lumOff val="5000"/>
                  </a:schemeClr>
                </a:solidFill>
                <a:latin typeface="Bahnschrift Condensed" panose="020B0502040204020203" pitchFamily="34" charset="0"/>
              </a:rPr>
              <a:t>Observation</a:t>
            </a:r>
          </a:p>
        </p:txBody>
      </p:sp>
      <p:sp>
        <p:nvSpPr>
          <p:cNvPr id="3" name="Content Placeholder 2">
            <a:extLst>
              <a:ext uri="{FF2B5EF4-FFF2-40B4-BE49-F238E27FC236}">
                <a16:creationId xmlns:a16="http://schemas.microsoft.com/office/drawing/2014/main" id="{7B315ACD-AEFB-9213-0B30-C512899D93C4}"/>
              </a:ext>
            </a:extLst>
          </p:cNvPr>
          <p:cNvSpPr>
            <a:spLocks noGrp="1"/>
          </p:cNvSpPr>
          <p:nvPr>
            <p:ph idx="1"/>
          </p:nvPr>
        </p:nvSpPr>
        <p:spPr>
          <a:xfrm>
            <a:off x="1154954" y="2153266"/>
            <a:ext cx="10185594" cy="4171334"/>
          </a:xfrm>
          <a:noFill/>
        </p:spPr>
        <p:txBody>
          <a:bodyPr>
            <a:normAutofit fontScale="92500" lnSpcReduction="10000"/>
          </a:bodyPr>
          <a:lstStyle/>
          <a:p>
            <a:pPr>
              <a:buFont typeface="Wingdings" panose="05000000000000000000" pitchFamily="2" charset="2"/>
              <a:buChar char="v"/>
            </a:pPr>
            <a:r>
              <a:rPr lang="en-US" dirty="0">
                <a:solidFill>
                  <a:schemeClr val="tx1"/>
                </a:solidFill>
              </a:rPr>
              <a:t>  Non-Highly Malignant , Rude , Non-threat , Non-abuse , Non-loathe are highly malignant.</a:t>
            </a:r>
          </a:p>
          <a:p>
            <a:pPr>
              <a:buFont typeface="Wingdings" panose="05000000000000000000" pitchFamily="2" charset="2"/>
              <a:buChar char="v"/>
            </a:pPr>
            <a:r>
              <a:rPr lang="en-US" dirty="0">
                <a:solidFill>
                  <a:schemeClr val="tx1"/>
                </a:solidFill>
              </a:rPr>
              <a:t>- Maximum malignant, rude are not highly malignant.</a:t>
            </a:r>
          </a:p>
          <a:p>
            <a:pPr>
              <a:buFont typeface="Wingdings" panose="05000000000000000000" pitchFamily="2" charset="2"/>
              <a:buChar char="v"/>
            </a:pPr>
            <a:r>
              <a:rPr lang="en-US" dirty="0">
                <a:solidFill>
                  <a:schemeClr val="tx1"/>
                </a:solidFill>
              </a:rPr>
              <a:t>- Maximum non-threat , non-lathe , non-abuse Column shows high malignant. </a:t>
            </a:r>
          </a:p>
          <a:p>
            <a:pPr>
              <a:buFont typeface="Wingdings" panose="05000000000000000000" pitchFamily="2" charset="2"/>
              <a:buChar char="v"/>
            </a:pPr>
            <a:r>
              <a:rPr lang="en-US" dirty="0">
                <a:solidFill>
                  <a:schemeClr val="tx1"/>
                </a:solidFill>
              </a:rPr>
              <a:t>- Maximum malignant are rude.</a:t>
            </a:r>
          </a:p>
          <a:p>
            <a:pPr>
              <a:buFont typeface="Wingdings" panose="05000000000000000000" pitchFamily="2" charset="2"/>
              <a:buChar char="v"/>
            </a:pPr>
            <a:r>
              <a:rPr lang="en-US" dirty="0">
                <a:solidFill>
                  <a:schemeClr val="tx1"/>
                </a:solidFill>
              </a:rPr>
              <a:t>- Maximum non threat are rude.</a:t>
            </a:r>
          </a:p>
          <a:p>
            <a:pPr>
              <a:buFont typeface="Wingdings" panose="05000000000000000000" pitchFamily="2" charset="2"/>
              <a:buChar char="v"/>
            </a:pPr>
            <a:r>
              <a:rPr lang="en-US" dirty="0">
                <a:solidFill>
                  <a:schemeClr val="tx1"/>
                </a:solidFill>
              </a:rPr>
              <a:t>- Maximum abuse are rude.</a:t>
            </a:r>
          </a:p>
          <a:p>
            <a:pPr>
              <a:buFont typeface="Wingdings" panose="05000000000000000000" pitchFamily="2" charset="2"/>
              <a:buChar char="v"/>
            </a:pPr>
            <a:r>
              <a:rPr lang="en-US" dirty="0">
                <a:solidFill>
                  <a:schemeClr val="tx1"/>
                </a:solidFill>
              </a:rPr>
              <a:t>- Maximum non-loathe are rude.</a:t>
            </a:r>
          </a:p>
          <a:p>
            <a:pPr>
              <a:buFont typeface="Wingdings" panose="05000000000000000000" pitchFamily="2" charset="2"/>
              <a:buChar char="v"/>
            </a:pPr>
            <a:r>
              <a:rPr lang="en-US" dirty="0">
                <a:solidFill>
                  <a:schemeClr val="tx1"/>
                </a:solidFill>
              </a:rPr>
              <a:t>- Maximum non highly-malignant are rude.</a:t>
            </a:r>
          </a:p>
          <a:p>
            <a:pPr>
              <a:buFont typeface="Wingdings" panose="05000000000000000000" pitchFamily="2" charset="2"/>
              <a:buChar char="v"/>
            </a:pPr>
            <a:r>
              <a:rPr lang="en-US" dirty="0">
                <a:solidFill>
                  <a:schemeClr val="tx1"/>
                </a:solidFill>
              </a:rPr>
              <a:t>- Maximum malignant , rude, abuse, highly malignant comment showing low threat.</a:t>
            </a:r>
          </a:p>
          <a:p>
            <a:pPr>
              <a:buFont typeface="Wingdings" panose="05000000000000000000" pitchFamily="2" charset="2"/>
              <a:buChar char="v"/>
            </a:pPr>
            <a:r>
              <a:rPr lang="en-US" dirty="0">
                <a:solidFill>
                  <a:schemeClr val="tx1"/>
                </a:solidFill>
              </a:rPr>
              <a:t>- Non rude , loathe , highly malignant column shows they are a possible threat.</a:t>
            </a:r>
          </a:p>
          <a:p>
            <a:pPr>
              <a:buFont typeface="Wingdings" panose="05000000000000000000" pitchFamily="2" charset="2"/>
              <a:buChar char="v"/>
            </a:pPr>
            <a:endParaRPr lang="en-US" dirty="0">
              <a:solidFill>
                <a:schemeClr val="tx1"/>
              </a:solidFill>
            </a:endParaRPr>
          </a:p>
        </p:txBody>
      </p:sp>
    </p:spTree>
    <p:extLst>
      <p:ext uri="{BB962C8B-B14F-4D97-AF65-F5344CB8AC3E}">
        <p14:creationId xmlns:p14="http://schemas.microsoft.com/office/powerpoint/2010/main" val="205565886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8216DEC-9007-ACFD-10D2-6AC6479EC7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2690" y="193060"/>
            <a:ext cx="3452159" cy="1173625"/>
          </a:xfrm>
          <a:prstGeom prst="rect">
            <a:avLst/>
          </a:prstGeom>
          <a:ln w="88900" cap="sq" cmpd="thickThin">
            <a:solidFill>
              <a:srgbClr val="000000"/>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981FC4C3-B1FB-7A4B-44C4-15167C29B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04" y="683809"/>
            <a:ext cx="4341319" cy="5490382"/>
          </a:xfrm>
          <a:prstGeom prst="rect">
            <a:avLst/>
          </a:prstGeom>
          <a:ln w="228600" cap="sq" cmpd="thickThin">
            <a:solidFill>
              <a:srgbClr val="000000"/>
            </a:solidFill>
            <a:prstDash val="solid"/>
            <a:miter lim="800000"/>
          </a:ln>
          <a:effectLst>
            <a:innerShdw blurRad="76200">
              <a:srgbClr val="000000"/>
            </a:innerShdw>
          </a:effectLst>
        </p:spPr>
      </p:pic>
      <p:pic>
        <p:nvPicPr>
          <p:cNvPr id="18" name="Picture 17">
            <a:extLst>
              <a:ext uri="{FF2B5EF4-FFF2-40B4-BE49-F238E27FC236}">
                <a16:creationId xmlns:a16="http://schemas.microsoft.com/office/drawing/2014/main" id="{61F1D16F-D75A-7941-1420-C6718B8C3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260" y="1792668"/>
            <a:ext cx="5258256" cy="471495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63692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shadeToTitle="1">
        <a:gradFill>
          <a:gsLst>
            <a:gs pos="12587">
              <a:schemeClr val="accent2">
                <a:lumMod val="0"/>
                <a:lumOff val="100000"/>
              </a:schemeClr>
            </a:gs>
            <a:gs pos="41000">
              <a:schemeClr val="accent2">
                <a:lumMod val="0"/>
                <a:lumOff val="100000"/>
              </a:schemeClr>
            </a:gs>
            <a:gs pos="96000">
              <a:srgbClr val="00B0F0"/>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C77-E319-7A84-0705-FBC9039E061F}"/>
              </a:ext>
            </a:extLst>
          </p:cNvPr>
          <p:cNvSpPr>
            <a:spLocks noGrp="1"/>
          </p:cNvSpPr>
          <p:nvPr>
            <p:ph type="title"/>
          </p:nvPr>
        </p:nvSpPr>
        <p:spPr>
          <a:xfrm>
            <a:off x="4820478" y="795130"/>
            <a:ext cx="5095889" cy="881269"/>
          </a:xfrm>
        </p:spPr>
        <p:txBody>
          <a:bodyPr/>
          <a:lstStyle/>
          <a:p>
            <a:pPr algn="ctr"/>
            <a:r>
              <a:rPr lang="en" b="1" dirty="0">
                <a:solidFill>
                  <a:schemeClr val="tx1">
                    <a:lumMod val="95000"/>
                    <a:lumOff val="5000"/>
                  </a:schemeClr>
                </a:solidFill>
              </a:rPr>
              <a:t>DATA ANALYSIS:</a:t>
            </a:r>
            <a:endParaRPr lang="en-US" b="1"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6FBD7BFC-A08E-C1DC-D2FA-D0E9FADB8CC7}"/>
              </a:ext>
            </a:extLst>
          </p:cNvPr>
          <p:cNvSpPr>
            <a:spLocks noGrp="1"/>
          </p:cNvSpPr>
          <p:nvPr>
            <p:ph idx="1"/>
          </p:nvPr>
        </p:nvSpPr>
        <p:spPr>
          <a:xfrm>
            <a:off x="3071191" y="1818862"/>
            <a:ext cx="8252792" cy="4244008"/>
          </a:xfrm>
          <a:noFill/>
          <a:ln>
            <a:solidFill>
              <a:srgbClr val="000000"/>
            </a:solidFill>
          </a:ln>
        </p:spPr>
        <p:txBody>
          <a:bodyPr>
            <a:normAutofit fontScale="92500" lnSpcReduction="10000"/>
          </a:bodyPr>
          <a:lstStyle/>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I have used cat plot and count plot to show the relationship between numerical variable.</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Other than these, I used Word Cloud to see the foul words. In each columns and found maximum contains of those words within. </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I have used NLTK library for Natural Language processing. The other than key was used while removing all the abnormal symbols from target variable.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I found the contains of malignant, highly malignant, rude, threat , abuse, loathe comments distribution with the help of Pie chart. An Extra bar graph was also drawn to show the distribution</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Stop words was also used with more feeder words on this library to make the system more ready for classification.</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Lemmatization was used to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TF-IDF(Term Frequency-Inverse Document Frequency) was used for vectorization. </a:t>
            </a:r>
          </a:p>
        </p:txBody>
      </p:sp>
      <p:pic>
        <p:nvPicPr>
          <p:cNvPr id="5" name="Graphic 4" descr="DNA with solid fill">
            <a:extLst>
              <a:ext uri="{FF2B5EF4-FFF2-40B4-BE49-F238E27FC236}">
                <a16:creationId xmlns:a16="http://schemas.microsoft.com/office/drawing/2014/main" id="{CDAC0FFA-8279-B593-7417-B291A9C09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17" y="675861"/>
            <a:ext cx="2203174" cy="5874026"/>
          </a:xfrm>
          <a:prstGeom prst="rect">
            <a:avLst/>
          </a:prstGeom>
        </p:spPr>
      </p:pic>
    </p:spTree>
    <p:extLst>
      <p:ext uri="{BB962C8B-B14F-4D97-AF65-F5344CB8AC3E}">
        <p14:creationId xmlns:p14="http://schemas.microsoft.com/office/powerpoint/2010/main" val="40964845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99000">
              <a:srgbClr val="92D050"/>
            </a:gs>
            <a:gs pos="0">
              <a:schemeClr val="accent2">
                <a:lumMod val="0"/>
                <a:lumOff val="100000"/>
              </a:schemeClr>
            </a:gs>
            <a:gs pos="35000">
              <a:schemeClr val="accent2">
                <a:lumMod val="0"/>
                <a:lumOff val="100000"/>
              </a:schemeClr>
            </a:gs>
            <a:gs pos="100000">
              <a:srgbClr val="00B0F0"/>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1CA-99F4-0931-E3D7-D828EFEAF1A9}"/>
              </a:ext>
            </a:extLst>
          </p:cNvPr>
          <p:cNvSpPr>
            <a:spLocks noGrp="1"/>
          </p:cNvSpPr>
          <p:nvPr>
            <p:ph type="title"/>
          </p:nvPr>
        </p:nvSpPr>
        <p:spPr>
          <a:xfrm>
            <a:off x="2981273" y="679696"/>
            <a:ext cx="8806536" cy="728480"/>
          </a:xfrm>
        </p:spPr>
        <p:txBody>
          <a:bodyPr/>
          <a:lstStyle/>
          <a:p>
            <a:pPr algn="r"/>
            <a:r>
              <a:rPr lang="en-US" b="1" dirty="0">
                <a:solidFill>
                  <a:schemeClr val="accent2">
                    <a:lumMod val="75000"/>
                  </a:schemeClr>
                </a:solidFill>
                <a:latin typeface="Bahnschrift SemiBold Condensed" panose="020B0502040204020203" pitchFamily="34" charset="0"/>
              </a:rPr>
              <a:t>STEPS INVOLVED</a:t>
            </a:r>
          </a:p>
        </p:txBody>
      </p:sp>
      <p:sp>
        <p:nvSpPr>
          <p:cNvPr id="6" name="Content Placeholder 2">
            <a:extLst>
              <a:ext uri="{FF2B5EF4-FFF2-40B4-BE49-F238E27FC236}">
                <a16:creationId xmlns:a16="http://schemas.microsoft.com/office/drawing/2014/main" id="{79031A27-5A3F-5D5A-5AA8-1E5D6490C953}"/>
              </a:ext>
            </a:extLst>
          </p:cNvPr>
          <p:cNvSpPr>
            <a:spLocks noGrp="1"/>
          </p:cNvSpPr>
          <p:nvPr>
            <p:ph idx="1"/>
          </p:nvPr>
        </p:nvSpPr>
        <p:spPr>
          <a:xfrm>
            <a:off x="492370" y="3150704"/>
            <a:ext cx="6504778" cy="3448879"/>
          </a:xfrm>
        </p:spPr>
        <p:txBody>
          <a:bodyPr>
            <a:normAutofit/>
          </a:bodyPr>
          <a:lstStyle/>
          <a:p>
            <a:pPr marL="495300" lvl="0" algn="just" rtl="0">
              <a:spcBef>
                <a:spcPts val="0"/>
              </a:spcBef>
              <a:spcAft>
                <a:spcPts val="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 Since Label was my target and it was a </a:t>
            </a:r>
            <a:r>
              <a:rPr lang="en-US" dirty="0">
                <a:solidFill>
                  <a:schemeClr val="tx1">
                    <a:lumMod val="95000"/>
                    <a:lumOff val="5000"/>
                  </a:schemeClr>
                </a:solidFill>
                <a:latin typeface="Bahnschrift Condensed" panose="020B0502040204020203" pitchFamily="34" charset="0"/>
              </a:rPr>
              <a:t>categorical</a:t>
            </a:r>
            <a:r>
              <a:rPr lang="en-US" sz="2000" dirty="0">
                <a:solidFill>
                  <a:schemeClr val="tx1">
                    <a:lumMod val="95000"/>
                    <a:lumOff val="5000"/>
                  </a:schemeClr>
                </a:solidFill>
                <a:latin typeface="Bahnschrift Condensed" panose="020B0502040204020203" pitchFamily="34" charset="0"/>
              </a:rPr>
              <a:t> column so this particular problem was Logistic regression problem. And I have used all Classification algorithms to build my model.</a:t>
            </a:r>
          </a:p>
          <a:p>
            <a:pPr marL="495300" lvl="0" algn="just" rtl="0">
              <a:spcBef>
                <a:spcPts val="0"/>
              </a:spcBef>
              <a:spcAft>
                <a:spcPts val="0"/>
              </a:spcAft>
              <a:buSzPts val="1200"/>
              <a:buFont typeface="Wingdings" panose="05000000000000000000" pitchFamily="2" charset="2"/>
              <a:buChar char="Ø"/>
            </a:pPr>
            <a:endParaRPr lang="en-US" sz="2000" dirty="0">
              <a:solidFill>
                <a:schemeClr val="tx1">
                  <a:lumMod val="95000"/>
                  <a:lumOff val="5000"/>
                </a:schemeClr>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By looking into the difference of </a:t>
            </a:r>
            <a:r>
              <a:rPr lang="en-US" dirty="0">
                <a:solidFill>
                  <a:schemeClr val="tx1">
                    <a:lumMod val="95000"/>
                    <a:lumOff val="5000"/>
                  </a:schemeClr>
                </a:solidFill>
                <a:latin typeface="Bahnschrift Condensed" panose="020B0502040204020203" pitchFamily="34" charset="0"/>
              </a:rPr>
              <a:t>accuracy score, f1 score</a:t>
            </a:r>
            <a:r>
              <a:rPr lang="en-US" sz="2000" dirty="0">
                <a:solidFill>
                  <a:schemeClr val="tx1">
                    <a:lumMod val="95000"/>
                    <a:lumOff val="5000"/>
                  </a:schemeClr>
                </a:solidFill>
                <a:latin typeface="Bahnschrift Condensed" panose="020B0502040204020203" pitchFamily="34" charset="0"/>
              </a:rPr>
              <a:t> and cross validation score I found </a:t>
            </a:r>
            <a:r>
              <a:rPr lang="en-US" dirty="0">
                <a:solidFill>
                  <a:schemeClr val="tx1">
                    <a:lumMod val="95000"/>
                    <a:lumOff val="5000"/>
                  </a:schemeClr>
                </a:solidFill>
                <a:latin typeface="Bahnschrift Condensed" panose="020B0502040204020203" pitchFamily="34" charset="0"/>
              </a:rPr>
              <a:t>Random Forest Classifier</a:t>
            </a:r>
            <a:r>
              <a:rPr lang="en-US" sz="2000" dirty="0">
                <a:solidFill>
                  <a:schemeClr val="tx1">
                    <a:lumMod val="95000"/>
                    <a:lumOff val="5000"/>
                  </a:schemeClr>
                </a:solidFill>
                <a:latin typeface="Bahnschrift Condensed" panose="020B0502040204020203" pitchFamily="34" charset="0"/>
              </a:rPr>
              <a:t> as a best model with least difference other </a:t>
            </a:r>
            <a:r>
              <a:rPr lang="en-US" dirty="0">
                <a:solidFill>
                  <a:schemeClr val="tx1">
                    <a:lumMod val="95000"/>
                    <a:lumOff val="5000"/>
                  </a:schemeClr>
                </a:solidFill>
                <a:latin typeface="Bahnschrift Condensed" panose="020B0502040204020203" pitchFamily="34" charset="0"/>
              </a:rPr>
              <a:t>Classifier</a:t>
            </a:r>
            <a:r>
              <a:rPr lang="en-US" sz="2000" dirty="0">
                <a:solidFill>
                  <a:schemeClr val="tx1">
                    <a:lumMod val="95000"/>
                    <a:lumOff val="5000"/>
                  </a:schemeClr>
                </a:solidFill>
                <a:latin typeface="Bahnschrift Condensed" panose="020B0502040204020203" pitchFamily="34" charset="0"/>
              </a:rPr>
              <a:t> was best too..</a:t>
            </a:r>
          </a:p>
          <a:p>
            <a:pPr marL="495300" lvl="0" algn="just" rtl="0">
              <a:spcBef>
                <a:spcPts val="1600"/>
              </a:spcBef>
              <a:spcAft>
                <a:spcPts val="160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 Also to get the best model I have to run through multiple models and to avoid the confusion of overfitting we have go through cross validation.</a:t>
            </a:r>
          </a:p>
          <a:p>
            <a:pPr algn="just">
              <a:buFont typeface="Wingdings" panose="05000000000000000000" pitchFamily="2" charset="2"/>
              <a:buChar char="Ø"/>
            </a:pPr>
            <a:endParaRPr lang="en-US" sz="2000" dirty="0">
              <a:solidFill>
                <a:schemeClr val="tx1">
                  <a:lumMod val="95000"/>
                  <a:lumOff val="5000"/>
                </a:schemeClr>
              </a:solidFill>
              <a:latin typeface="Bahnschrift Condensed" panose="020B0502040204020203" pitchFamily="34" charset="0"/>
            </a:endParaRPr>
          </a:p>
        </p:txBody>
      </p:sp>
      <p:pic>
        <p:nvPicPr>
          <p:cNvPr id="14" name="Graphic 13" descr="Tropical scene with solid fill">
            <a:extLst>
              <a:ext uri="{FF2B5EF4-FFF2-40B4-BE49-F238E27FC236}">
                <a16:creationId xmlns:a16="http://schemas.microsoft.com/office/drawing/2014/main" id="{E1795C46-908E-2303-D6A8-942C9F454B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592" y="679696"/>
            <a:ext cx="2521226" cy="2182775"/>
          </a:xfrm>
          <a:prstGeom prst="rect">
            <a:avLst/>
          </a:prstGeom>
        </p:spPr>
      </p:pic>
      <p:pic>
        <p:nvPicPr>
          <p:cNvPr id="15" name="Google Shape;336;p48">
            <a:extLst>
              <a:ext uri="{FF2B5EF4-FFF2-40B4-BE49-F238E27FC236}">
                <a16:creationId xmlns:a16="http://schemas.microsoft.com/office/drawing/2014/main" id="{1F39CEC0-0F81-F03D-EED7-CF3B7DA10D9B}"/>
              </a:ext>
            </a:extLst>
          </p:cNvPr>
          <p:cNvPicPr preferRelativeResize="0"/>
          <p:nvPr/>
        </p:nvPicPr>
        <p:blipFill rotWithShape="1">
          <a:blip r:embed="rId5">
            <a:alphaModFix/>
          </a:blip>
          <a:srcRect l="2125" r="2125"/>
          <a:stretch/>
        </p:blipFill>
        <p:spPr>
          <a:xfrm>
            <a:off x="7325139" y="1838739"/>
            <a:ext cx="4297811" cy="47840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1436980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35000">
              <a:schemeClr val="accent2">
                <a:lumMod val="0"/>
                <a:lumOff val="100000"/>
              </a:schemeClr>
            </a:gs>
            <a:gs pos="100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335080" y="1948070"/>
            <a:ext cx="3863862" cy="3399182"/>
          </a:xfrm>
          <a:noFill/>
        </p:spPr>
        <p:txBody>
          <a:bodyPr>
            <a:normAutofit/>
          </a:bodyPr>
          <a:lstStyle/>
          <a:p>
            <a:pPr marL="0" lvl="0" indent="0" algn="l" rtl="0">
              <a:spcBef>
                <a:spcPts val="0"/>
              </a:spcBef>
              <a:spcAft>
                <a:spcPts val="0"/>
              </a:spcAft>
              <a:buNone/>
            </a:pPr>
            <a:endParaRPr lang="en-US" dirty="0">
              <a:solidFill>
                <a:schemeClr val="accent2">
                  <a:lumMod val="75000"/>
                </a:schemeClr>
              </a:solidFill>
              <a:latin typeface="Bahnschrift Condensed" panose="020B0502040204020203"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Logistic Regression</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 Classifier.</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KNeighbors Classifier.</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err="1">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XGBoost</a:t>
            </a: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Classifier</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Classifier</a:t>
            </a: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a:t>
            </a:r>
            <a:r>
              <a:rPr lang="en-US" dirty="0">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Ada Boost </a:t>
            </a:r>
            <a:r>
              <a:rPr lang="en-US" dirty="0">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Gradient Boosting </a:t>
            </a:r>
            <a:r>
              <a:rPr lang="en-US" dirty="0">
                <a:solidFill>
                  <a:schemeClr val="accent3">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accent3">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endParaRPr lang="en-US" sz="2000" dirty="0">
              <a:solidFill>
                <a:schemeClr val="accent2">
                  <a:lumMod val="75000"/>
                </a:schemeClr>
              </a:solidFill>
              <a:latin typeface="Bahnschrift Condensed" panose="020B0502040204020203" pitchFamily="34"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929" y="1350067"/>
            <a:ext cx="6420680" cy="4850294"/>
          </a:xfrm>
          <a:prstGeom prst="rect">
            <a:avLst/>
          </a:prstGeom>
        </p:spPr>
      </p:pic>
    </p:spTree>
    <p:extLst>
      <p:ext uri="{BB962C8B-B14F-4D97-AF65-F5344CB8AC3E}">
        <p14:creationId xmlns:p14="http://schemas.microsoft.com/office/powerpoint/2010/main" val="205913411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52A677-1762-324C-C90C-F52EBB9E2BBF}"/>
              </a:ext>
            </a:extLst>
          </p:cNvPr>
          <p:cNvSpPr>
            <a:spLocks noGrp="1"/>
          </p:cNvSpPr>
          <p:nvPr>
            <p:ph type="title"/>
          </p:nvPr>
        </p:nvSpPr>
        <p:spPr>
          <a:xfrm>
            <a:off x="1192696" y="829251"/>
            <a:ext cx="9841173" cy="728480"/>
          </a:xfrm>
          <a:solidFill>
            <a:schemeClr val="bg1"/>
          </a:solidFill>
          <a:ln>
            <a:solidFill>
              <a:schemeClr val="tx1"/>
            </a:solidFill>
          </a:ln>
        </p:spPr>
        <p:txBody>
          <a:bodyPr>
            <a:normAutofit/>
          </a:bodyPr>
          <a:lstStyle/>
          <a:p>
            <a:pPr algn="ctr"/>
            <a:r>
              <a:rPr lang="en-US" sz="4400" b="1" dirty="0">
                <a:solidFill>
                  <a:schemeClr val="tx1"/>
                </a:solidFill>
              </a:rPr>
              <a:t>INDEX</a:t>
            </a:r>
          </a:p>
        </p:txBody>
      </p:sp>
      <p:pic>
        <p:nvPicPr>
          <p:cNvPr id="12" name="Content Placeholder 11" descr="Silver metal newtons cradle">
            <a:extLst>
              <a:ext uri="{FF2B5EF4-FFF2-40B4-BE49-F238E27FC236}">
                <a16:creationId xmlns:a16="http://schemas.microsoft.com/office/drawing/2014/main" id="{DB1925F0-96EC-E83B-7078-D93E7D5A01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0634" y="2506658"/>
            <a:ext cx="1301075" cy="1859517"/>
          </a:xfrm>
        </p:spPr>
      </p:pic>
      <p:sp>
        <p:nvSpPr>
          <p:cNvPr id="10" name="Content Placeholder 9">
            <a:extLst>
              <a:ext uri="{FF2B5EF4-FFF2-40B4-BE49-F238E27FC236}">
                <a16:creationId xmlns:a16="http://schemas.microsoft.com/office/drawing/2014/main" id="{11CDB097-43CB-CC8D-7F1C-9B20C9A78A91}"/>
              </a:ext>
            </a:extLst>
          </p:cNvPr>
          <p:cNvSpPr>
            <a:spLocks noGrp="1"/>
          </p:cNvSpPr>
          <p:nvPr>
            <p:ph sz="half" idx="2"/>
          </p:nvPr>
        </p:nvSpPr>
        <p:spPr>
          <a:xfrm>
            <a:off x="5751871" y="1995949"/>
            <a:ext cx="5281999" cy="4257368"/>
          </a:xfrm>
          <a:solidFill>
            <a:schemeClr val="bg1"/>
          </a:solidFill>
          <a:ln>
            <a:solidFill>
              <a:srgbClr val="92D050"/>
            </a:solidFill>
          </a:ln>
        </p:spPr>
        <p:txBody>
          <a:bodyPr>
            <a:normAutofit/>
          </a:bodyPr>
          <a:lstStyle/>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Overview</a:t>
            </a: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Problem Understanding</a:t>
            </a: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What is Malignant Comment Classification?</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Importance of  Malignant Comment Classification?</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Exploratory data analysis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Visualizations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Analysis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Data Cleaning Steps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Model Building</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Hyper Parameter Tuning</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Saving model &amp; predictions for Best Model</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Conclusion and Test Prediction.</a:t>
            </a:r>
          </a:p>
        </p:txBody>
      </p:sp>
      <p:pic>
        <p:nvPicPr>
          <p:cNvPr id="14" name="Picture 13" descr="Stopwatch">
            <a:extLst>
              <a:ext uri="{FF2B5EF4-FFF2-40B4-BE49-F238E27FC236}">
                <a16:creationId xmlns:a16="http://schemas.microsoft.com/office/drawing/2014/main" id="{642B8921-D75F-FC5D-0CC9-9C4E567A4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2246243"/>
            <a:ext cx="3737113" cy="38890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343659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590669" y="352839"/>
            <a:ext cx="10056385" cy="665922"/>
          </a:xfrm>
        </p:spPr>
        <p:txBody>
          <a:bodyPr>
            <a:normAutofit fontScale="90000"/>
          </a:bodyPr>
          <a:lstStyle/>
          <a:p>
            <a:r>
              <a:rPr lang="en-US" dirty="0">
                <a:solidFill>
                  <a:schemeClr val="tx1"/>
                </a:solidFill>
                <a:latin typeface="Bahnschrift SemiBold Condensed" panose="020B0502040204020203" pitchFamily="34" charset="0"/>
              </a:rPr>
              <a:t>DIFFERENT MODELS WITH THEIR PERFORMANCE:</a:t>
            </a:r>
          </a:p>
        </p:txBody>
      </p:sp>
      <p:sp>
        <p:nvSpPr>
          <p:cNvPr id="7" name="Content Placeholder 2">
            <a:extLst>
              <a:ext uri="{FF2B5EF4-FFF2-40B4-BE49-F238E27FC236}">
                <a16:creationId xmlns:a16="http://schemas.microsoft.com/office/drawing/2014/main" id="{172E141F-E7AF-3444-5E7D-08E5FA9260EA}"/>
              </a:ext>
            </a:extLst>
          </p:cNvPr>
          <p:cNvSpPr txBox="1">
            <a:spLocks/>
          </p:cNvSpPr>
          <p:nvPr/>
        </p:nvSpPr>
        <p:spPr>
          <a:xfrm>
            <a:off x="8998084" y="5535038"/>
            <a:ext cx="2928026" cy="661481"/>
          </a:xfrm>
          <a:prstGeom prst="rect">
            <a:avLst/>
          </a:prstGeom>
          <a:noFill/>
          <a:ln>
            <a:solidFill>
              <a:schemeClr val="accent2">
                <a:lumMod val="60000"/>
                <a:lumOff val="40000"/>
              </a:schemeClr>
            </a:solidFill>
          </a:ln>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2400" b="1"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
            </a:pPr>
            <a:r>
              <a:rPr lang="en-US" sz="2800" b="1"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Logistic Regression</a:t>
            </a:r>
            <a:endParaRPr lang="en-US" sz="2800" b="1" dirty="0">
              <a:solidFill>
                <a:schemeClr val="tx1"/>
              </a:solidFill>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935B108-9263-C59E-AFAE-844A824B1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45" y="1296530"/>
            <a:ext cx="7834228" cy="489998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756230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24965" y="273791"/>
            <a:ext cx="10056385" cy="665922"/>
          </a:xfrm>
        </p:spPr>
        <p:txBody>
          <a:bodyPr>
            <a:normAutofit fontScale="90000"/>
          </a:bodyPr>
          <a:lstStyle/>
          <a:p>
            <a:pPr algn="ctr"/>
            <a:r>
              <a:rPr lang="en-US" dirty="0">
                <a:solidFill>
                  <a:srgbClr val="002060"/>
                </a:solidFill>
                <a:latin typeface="Bahnschrift SemiBold Condensed" panose="020B0502040204020203" pitchFamily="34" charset="0"/>
              </a:rPr>
              <a:t>DIFFERENT MODELS WITH THEIR PERFORMANCE:</a:t>
            </a:r>
          </a:p>
        </p:txBody>
      </p:sp>
      <p:sp>
        <p:nvSpPr>
          <p:cNvPr id="4" name="Content Placeholder 2">
            <a:extLst>
              <a:ext uri="{FF2B5EF4-FFF2-40B4-BE49-F238E27FC236}">
                <a16:creationId xmlns:a16="http://schemas.microsoft.com/office/drawing/2014/main" id="{8ED0B252-4B7C-DF66-0E4A-9D34D79193D3}"/>
              </a:ext>
            </a:extLst>
          </p:cNvPr>
          <p:cNvSpPr txBox="1">
            <a:spLocks/>
          </p:cNvSpPr>
          <p:nvPr/>
        </p:nvSpPr>
        <p:spPr>
          <a:xfrm>
            <a:off x="9611765" y="5918286"/>
            <a:ext cx="3329609" cy="665923"/>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lnSpc>
                <a:spcPct val="107000"/>
              </a:lnSpc>
              <a:spcBef>
                <a:spcPts val="0"/>
              </a:spcBef>
              <a:buFont typeface="Wingdings 3" charset="2"/>
              <a:buNone/>
            </a:pPr>
            <a:r>
              <a:rPr lang="en-US" sz="2800" b="1">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a:t>
            </a:r>
            <a:endParaRPr lang="en-US" sz="2800" b="1" dirty="0">
              <a:solidFill>
                <a:schemeClr val="tx1"/>
              </a:solidFill>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2904657F-5CFB-F902-05D3-C4EAE0FEA2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6579" y="1417638"/>
            <a:ext cx="7265522" cy="505142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8754348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rgbClr val="92D050"/>
            </a:gs>
            <a:gs pos="83000">
              <a:schemeClr val="accent5">
                <a:lumMod val="45000"/>
                <a:lumOff val="55000"/>
              </a:schemeClr>
            </a:gs>
            <a:gs pos="100000">
              <a:srgbClr val="92D05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3064657" y="260581"/>
            <a:ext cx="6275989"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154047" y="5558077"/>
            <a:ext cx="2773345" cy="853108"/>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KNeighbors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E5B145-7B38-AF52-DCB5-F3BC90B47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59" y="1157591"/>
            <a:ext cx="8305822" cy="525359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7207340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7000">
              <a:srgbClr val="92D050"/>
            </a:gs>
            <a:gs pos="100000">
              <a:schemeClr val="accent2">
                <a:lumMod val="0"/>
                <a:lumOff val="100000"/>
              </a:schemeClr>
            </a:gs>
            <a:gs pos="36000">
              <a:srgbClr val="92D050"/>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886598" y="260073"/>
            <a:ext cx="10056385"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124545" y="5198165"/>
            <a:ext cx="2862048" cy="824948"/>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6FAD8C8-487A-88C3-4165-D2FE9E1A3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52" y="1254868"/>
            <a:ext cx="8146486" cy="495782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706020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rgbClr val="92D050"/>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847054" y="252920"/>
            <a:ext cx="10056385"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10077011" y="6014255"/>
            <a:ext cx="1810190" cy="522732"/>
          </a:xfrm>
          <a:noFill/>
        </p:spPr>
        <p:txBody>
          <a:bodyPr>
            <a:normAutofit/>
          </a:bodyPr>
          <a:lstStyle/>
          <a:p>
            <a:pPr algn="just">
              <a:lnSpc>
                <a:spcPct val="107000"/>
              </a:lnSpc>
              <a:spcBef>
                <a:spcPts val="0"/>
              </a:spcBef>
              <a:spcAft>
                <a:spcPts val="800"/>
              </a:spcAft>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XG Boost</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Bahnschrift Condensed" panose="020B0502040204020203" pitchFamily="34" charset="0"/>
            </a:endParaRPr>
          </a:p>
        </p:txBody>
      </p:sp>
      <p:pic>
        <p:nvPicPr>
          <p:cNvPr id="6" name="Picture 5">
            <a:extLst>
              <a:ext uri="{FF2B5EF4-FFF2-40B4-BE49-F238E27FC236}">
                <a16:creationId xmlns:a16="http://schemas.microsoft.com/office/drawing/2014/main" id="{813C2656-883D-84EE-EDDB-A2D210265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91" y="1164197"/>
            <a:ext cx="8672312" cy="523131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1540358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48000">
              <a:srgbClr val="92D050"/>
            </a:gs>
            <a:gs pos="100000">
              <a:schemeClr val="accent5">
                <a:lumMod val="60000"/>
                <a:lumOff val="4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96236"/>
            <a:ext cx="10056385" cy="665922"/>
          </a:xfrm>
          <a:solidFill>
            <a:srgbClr val="FFFFFF">
              <a:shade val="85000"/>
            </a:srgbClr>
          </a:solidFill>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844391" y="5068111"/>
            <a:ext cx="1741252" cy="955002"/>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Ada Boost</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156DDBF-C7B5-19B3-651E-87E7D9AA0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22" y="1138135"/>
            <a:ext cx="8283658" cy="52906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2778944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35000">
              <a:schemeClr val="bg1">
                <a:lumMod val="95000"/>
              </a:schemeClr>
            </a:gs>
            <a:gs pos="100000">
              <a:srgbClr val="92D05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19433" y="168965"/>
            <a:ext cx="11098804"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572017" y="5227983"/>
            <a:ext cx="2414576" cy="795130"/>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a:t>
            </a:r>
            <a:r>
              <a:rPr lang="en-US"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05A889A-736A-738C-3E89-D236CFB3C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71" y="1274323"/>
            <a:ext cx="8573243" cy="5197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975122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35000">
              <a:schemeClr val="accent2">
                <a:lumMod val="0"/>
                <a:lumOff val="100000"/>
              </a:schemeClr>
            </a:gs>
            <a:gs pos="100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88259" y="280273"/>
            <a:ext cx="10771560"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105089" y="5178288"/>
            <a:ext cx="2881504" cy="844826"/>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Gradient Boosting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86BB9F0-76E0-3499-4379-6B4A260AA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34" y="1225684"/>
            <a:ext cx="7991485" cy="526269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6949510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a:ln>
            <a:solidFill>
              <a:schemeClr val="accent2">
                <a:lumMod val="75000"/>
              </a:schemeClr>
            </a:solidFill>
          </a:ln>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356060" y="2869660"/>
            <a:ext cx="3630532" cy="1245140"/>
          </a:xfrm>
          <a:noFill/>
        </p:spPr>
        <p:txBody>
          <a:bodyPr>
            <a:normAutofit/>
          </a:bodyPr>
          <a:lstStyle/>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Regressor</a:t>
            </a:r>
          </a:p>
          <a:p>
            <a:pPr marL="0" marR="0" lvl="0" indent="0" algn="just">
              <a:lnSpc>
                <a:spcPct val="107000"/>
              </a:lnSpc>
              <a:spcBef>
                <a:spcPts val="0"/>
              </a:spcBef>
              <a:spcAft>
                <a:spcPts val="0"/>
              </a:spcAft>
              <a:buNone/>
            </a:pP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60B0307-A94F-C23E-690B-823CD9C32AC5}"/>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1011677" y="2104984"/>
            <a:ext cx="6741267" cy="374133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92289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14216" y="244932"/>
            <a:ext cx="11007513" cy="665922"/>
          </a:xfrm>
          <a:solidFill>
            <a:srgbClr val="FFFFFF">
              <a:shade val="85000"/>
            </a:srgbClr>
          </a:solidFill>
        </p:spPr>
        <p:txBody>
          <a:bodyPr>
            <a:normAutofit fontScale="90000"/>
          </a:bodyPr>
          <a:lstStyle/>
          <a:p>
            <a:pPr algn="ctr"/>
            <a:r>
              <a:rPr lang="en-US" b="1" dirty="0">
                <a:solidFill>
                  <a:schemeClr val="tx1"/>
                </a:solidFill>
                <a:latin typeface="Bahnschrift SemiBold Condensed" panose="020B0502040204020203" pitchFamily="34" charset="0"/>
                <a:cs typeface="Times New Roman"/>
                <a:sym typeface="Times New Roman"/>
              </a:rPr>
              <a:t>Using Hyperparameter</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614216" y="273313"/>
            <a:ext cx="2791838" cy="609160"/>
          </a:xfrm>
          <a:noFill/>
        </p:spPr>
        <p:txBody>
          <a:bodyPr>
            <a:normAutofit/>
          </a:bodyPr>
          <a:lstStyle/>
          <a:p>
            <a:pPr marL="0" marR="0" lvl="0" indent="0" algn="just">
              <a:lnSpc>
                <a:spcPct val="107000"/>
              </a:lnSpc>
              <a:spcBef>
                <a:spcPts val="0"/>
              </a:spcBef>
              <a:spcAft>
                <a:spcPts val="0"/>
              </a:spcAft>
              <a:buNone/>
            </a:pPr>
            <a:r>
              <a:rPr lang="en-US" sz="2800" b="1"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Random Forest</a:t>
            </a:r>
            <a:endParaRPr lang="en-US" sz="2800" b="1"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4726" y="-203685"/>
            <a:ext cx="3533735" cy="4053563"/>
          </a:xfrm>
          <a:prstGeom prst="rect">
            <a:avLst/>
          </a:prstGeom>
        </p:spPr>
      </p:pic>
      <p:pic>
        <p:nvPicPr>
          <p:cNvPr id="5" name="Picture 4">
            <a:extLst>
              <a:ext uri="{FF2B5EF4-FFF2-40B4-BE49-F238E27FC236}">
                <a16:creationId xmlns:a16="http://schemas.microsoft.com/office/drawing/2014/main" id="{A5468384-279E-1584-0F3D-16D39BFEB0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497" y="1359471"/>
            <a:ext cx="8186317" cy="466213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1199141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1154954" y="876795"/>
            <a:ext cx="9231437" cy="716031"/>
          </a:xfrm>
          <a:solidFill>
            <a:schemeClr val="bg1"/>
          </a:solidFill>
          <a:ln>
            <a:solidFill>
              <a:srgbClr val="FF0000"/>
            </a:solidFill>
          </a:ln>
        </p:spPr>
        <p:txBody>
          <a:bodyPr>
            <a:normAutofit/>
          </a:bodyPr>
          <a:lstStyle/>
          <a:p>
            <a:pPr algn="ctr"/>
            <a:r>
              <a:rPr lang="en-US" sz="4400" b="1" dirty="0">
                <a:solidFill>
                  <a:schemeClr val="bg2">
                    <a:lumMod val="50000"/>
                  </a:schemeClr>
                </a:solidFill>
                <a:latin typeface="Bahnschrift SemiCondensed" panose="020B0502040204020203" pitchFamily="34" charset="0"/>
              </a:rPr>
              <a:t>OVER VIEW FOR PREDICTION</a:t>
            </a:r>
          </a:p>
        </p:txBody>
      </p:sp>
      <p:pic>
        <p:nvPicPr>
          <p:cNvPr id="3" name="Content Placeholder 2" descr="Group of people with solid fill">
            <a:extLst>
              <a:ext uri="{FF2B5EF4-FFF2-40B4-BE49-F238E27FC236}">
                <a16:creationId xmlns:a16="http://schemas.microsoft.com/office/drawing/2014/main" id="{9FB5B1F5-6B3E-A5E7-3BF3-7844C2EF2624}"/>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3" y="2480806"/>
            <a:ext cx="3010072" cy="3286151"/>
          </a:xfrm>
        </p:spPr>
      </p:pic>
      <p:sp>
        <p:nvSpPr>
          <p:cNvPr id="12" name="Content Placeholder 11">
            <a:extLst>
              <a:ext uri="{FF2B5EF4-FFF2-40B4-BE49-F238E27FC236}">
                <a16:creationId xmlns:a16="http://schemas.microsoft.com/office/drawing/2014/main" id="{865BCAB3-6D2D-9C7B-42FA-D2545920B44A}"/>
              </a:ext>
            </a:extLst>
          </p:cNvPr>
          <p:cNvSpPr>
            <a:spLocks noGrp="1"/>
          </p:cNvSpPr>
          <p:nvPr>
            <p:ph sz="half" idx="2"/>
          </p:nvPr>
        </p:nvSpPr>
        <p:spPr>
          <a:xfrm>
            <a:off x="4353339" y="2526528"/>
            <a:ext cx="6383488" cy="3286150"/>
          </a:xfrm>
          <a:solidFill>
            <a:schemeClr val="bg1"/>
          </a:solidFill>
          <a:ln>
            <a:solidFill>
              <a:schemeClr val="accent2">
                <a:lumMod val="60000"/>
                <a:lumOff val="40000"/>
              </a:schemeClr>
            </a:solidFill>
          </a:ln>
        </p:spPr>
        <p:txBody>
          <a:bodyPr>
            <a:normAutofit/>
          </a:bodyPr>
          <a:lstStyle/>
          <a:p>
            <a:pPr marL="0" lvl="0" indent="0" rtl="0">
              <a:spcBef>
                <a:spcPts val="0"/>
              </a:spcBef>
              <a:spcAft>
                <a:spcPts val="0"/>
              </a:spcAft>
              <a:buNone/>
            </a:pPr>
            <a:r>
              <a:rPr lang="en" sz="3200" b="1" dirty="0">
                <a:solidFill>
                  <a:schemeClr val="accent1"/>
                </a:solidFill>
                <a:latin typeface="Bahnschrift Light Condensed" panose="020B0502040204020203" pitchFamily="34" charset="0"/>
                <a:cs typeface="Mongolian Baiti" panose="03000500000000000000" pitchFamily="66" charset="0"/>
              </a:rPr>
              <a:t>     </a:t>
            </a:r>
            <a:r>
              <a:rPr lang="en" sz="2800" b="1" dirty="0">
                <a:solidFill>
                  <a:schemeClr val="accent1"/>
                </a:solidFill>
                <a:latin typeface="Bahnschrift Light Condensed" panose="020B0502040204020203" pitchFamily="34" charset="0"/>
                <a:cs typeface="Mongolian Baiti" panose="03000500000000000000" pitchFamily="66" charset="0"/>
              </a:rPr>
              <a:t>In this Presentation we will be looking on the : </a:t>
            </a:r>
          </a:p>
          <a:p>
            <a:pPr marL="0" lvl="0" indent="0" rtl="0">
              <a:spcBef>
                <a:spcPts val="0"/>
              </a:spcBef>
              <a:spcAft>
                <a:spcPts val="0"/>
              </a:spcAft>
              <a:buNone/>
            </a:pPr>
            <a:endParaRPr lang="en-US" sz="2000" b="1" dirty="0">
              <a:solidFill>
                <a:schemeClr val="dk1"/>
              </a:solidFill>
              <a:latin typeface="Bahnschrift Light Condensed" panose="020B0502040204020203" pitchFamily="34" charset="0"/>
            </a:endParaRPr>
          </a:p>
          <a:p>
            <a:pPr marL="358422">
              <a:buClr>
                <a:schemeClr val="dk1"/>
              </a:buClr>
              <a:buSzPts val="1556"/>
              <a:buFont typeface="Wingdings" panose="05000000000000000000" pitchFamily="2" charset="2"/>
              <a:buChar char="Ø"/>
            </a:pPr>
            <a:r>
              <a:rPr lang="en-US" sz="2000" dirty="0">
                <a:solidFill>
                  <a:schemeClr val="accent1">
                    <a:lumMod val="75000"/>
                  </a:schemeClr>
                </a:solidFill>
                <a:latin typeface="Bahnschrift Light Condensed" panose="020B0502040204020203" pitchFamily="34" charset="0"/>
              </a:rPr>
              <a:t> How to analyze the dataset of Malignant Comment Classifier.</a:t>
            </a:r>
          </a:p>
          <a:p>
            <a:pPr marL="358422">
              <a:buClr>
                <a:schemeClr val="dk1"/>
              </a:buClr>
              <a:buSzPts val="1556"/>
              <a:buFont typeface="Wingdings" panose="05000000000000000000" pitchFamily="2" charset="2"/>
              <a:buChar char="Ø"/>
            </a:pPr>
            <a:r>
              <a:rPr lang="en-US" sz="2000" dirty="0">
                <a:solidFill>
                  <a:schemeClr val="accent1">
                    <a:lumMod val="75000"/>
                  </a:schemeClr>
                </a:solidFill>
                <a:latin typeface="Bahnschrift Light Condensed" panose="020B0502040204020203" pitchFamily="34" charset="0"/>
              </a:rPr>
              <a:t> What are the EDA steps in cleaning the dataset.</a:t>
            </a:r>
            <a:endParaRPr lang="en-US" sz="2000" dirty="0">
              <a:solidFill>
                <a:schemeClr val="accent1">
                  <a:lumMod val="75000"/>
                </a:schemeClr>
              </a:solidFill>
              <a:latin typeface="Bahnschrift Light Condensed" panose="020B0502040204020203" pitchFamily="34" charset="0"/>
              <a:cs typeface="Times New Roman"/>
              <a:sym typeface="Times New Roman"/>
            </a:endParaRPr>
          </a:p>
          <a:p>
            <a:pPr marL="358422">
              <a:buClr>
                <a:schemeClr val="dk1"/>
              </a:buClr>
              <a:buSzPts val="1556"/>
              <a:buFont typeface="Wingdings" panose="05000000000000000000" pitchFamily="2" charset="2"/>
              <a:buChar char="Ø"/>
            </a:pPr>
            <a:r>
              <a:rPr lang="en-US" sz="2000" dirty="0">
                <a:solidFill>
                  <a:schemeClr val="accent1">
                    <a:lumMod val="75000"/>
                  </a:schemeClr>
                </a:solidFill>
                <a:latin typeface="Bahnschrift Light Condensed" panose="020B0502040204020203" pitchFamily="34" charset="0"/>
              </a:rPr>
              <a:t> Overall analysis on the problem.</a:t>
            </a:r>
          </a:p>
          <a:p>
            <a:pPr marL="358422">
              <a:buClr>
                <a:schemeClr val="dk1"/>
              </a:buClr>
              <a:buSzPts val="1556"/>
              <a:buFont typeface="Wingdings" panose="05000000000000000000" pitchFamily="2" charset="2"/>
              <a:buChar char="Ø"/>
            </a:pPr>
            <a:r>
              <a:rPr lang="en-US" sz="2000" dirty="0">
                <a:solidFill>
                  <a:schemeClr val="accent1">
                    <a:lumMod val="75000"/>
                  </a:schemeClr>
                </a:solidFill>
                <a:latin typeface="Bahnschrift Light Condensed" panose="020B0502040204020203" pitchFamily="34" charset="0"/>
              </a:rPr>
              <a:t> Model building from the train dataset.</a:t>
            </a:r>
          </a:p>
          <a:p>
            <a:pPr marL="358422">
              <a:buClr>
                <a:schemeClr val="dk1"/>
              </a:buClr>
              <a:buSzPts val="1556"/>
              <a:buFont typeface="Wingdings" panose="05000000000000000000" pitchFamily="2" charset="2"/>
              <a:buChar char="Ø"/>
            </a:pPr>
            <a:r>
              <a:rPr lang="en-US" sz="2000" dirty="0">
                <a:solidFill>
                  <a:schemeClr val="accent1">
                    <a:lumMod val="75000"/>
                  </a:schemeClr>
                </a:solidFill>
                <a:latin typeface="Bahnschrift Light Condensed" panose="020B0502040204020203" pitchFamily="34" charset="0"/>
              </a:rPr>
              <a:t> Predicting Loan Approval for customer.</a:t>
            </a:r>
          </a:p>
          <a:p>
            <a:pPr marL="914400" lvl="0" indent="-317500" algn="l" rtl="0">
              <a:spcBef>
                <a:spcPts val="0"/>
              </a:spcBef>
              <a:spcAft>
                <a:spcPts val="0"/>
              </a:spcAft>
              <a:buClr>
                <a:schemeClr val="dk1"/>
              </a:buClr>
              <a:buSzPts val="1400"/>
              <a:buFont typeface="Times New Roman"/>
              <a:buChar char="➔"/>
            </a:pPr>
            <a:endParaRPr lang="en-IN" sz="1800" dirty="0">
              <a:solidFill>
                <a:schemeClr val="dk1"/>
              </a:solidFill>
              <a:latin typeface="Times New Roman"/>
              <a:ea typeface="Times New Roman"/>
              <a:cs typeface="Times New Roman"/>
              <a:sym typeface="Times New Roman"/>
            </a:endParaRPr>
          </a:p>
          <a:p>
            <a:endParaRPr lang="en-US" dirty="0"/>
          </a:p>
        </p:txBody>
      </p:sp>
      <p:sp>
        <p:nvSpPr>
          <p:cNvPr id="4" name="Rectangle 3">
            <a:extLst>
              <a:ext uri="{FF2B5EF4-FFF2-40B4-BE49-F238E27FC236}">
                <a16:creationId xmlns:a16="http://schemas.microsoft.com/office/drawing/2014/main" id="{EB2503E1-EBBF-993A-B7D5-C3C1BA5ABD53}"/>
              </a:ext>
            </a:extLst>
          </p:cNvPr>
          <p:cNvSpPr/>
          <p:nvPr/>
        </p:nvSpPr>
        <p:spPr>
          <a:xfrm>
            <a:off x="0" y="0"/>
            <a:ext cx="4141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15180-3174-BE48-EC91-207563796B81}"/>
              </a:ext>
            </a:extLst>
          </p:cNvPr>
          <p:cNvSpPr/>
          <p:nvPr/>
        </p:nvSpPr>
        <p:spPr>
          <a:xfrm>
            <a:off x="11777870" y="0"/>
            <a:ext cx="4141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B1536E8-6AF8-5957-272F-BCCC767AFFEA}"/>
              </a:ext>
            </a:extLst>
          </p:cNvPr>
          <p:cNvSpPr/>
          <p:nvPr/>
        </p:nvSpPr>
        <p:spPr>
          <a:xfrm>
            <a:off x="4353339" y="3116827"/>
            <a:ext cx="6383488"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28BE8B7-6D16-CCEE-D9E9-248C37E52DC2}"/>
              </a:ext>
            </a:extLst>
          </p:cNvPr>
          <p:cNvSpPr/>
          <p:nvPr/>
        </p:nvSpPr>
        <p:spPr>
          <a:xfrm>
            <a:off x="4353338" y="2404865"/>
            <a:ext cx="6383489"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30780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F3FAEC"/>
            </a:gs>
            <a:gs pos="61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p:spPr>
        <p:txBody>
          <a:bodyPr>
            <a:normAutofit fontScale="90000"/>
          </a:bodyPr>
          <a:lstStyle/>
          <a:p>
            <a:r>
              <a:rPr lang="en-US" b="1" dirty="0">
                <a:solidFill>
                  <a:schemeClr val="tx1"/>
                </a:solidFill>
                <a:latin typeface="Bahnschrift SemiBold Condensed" panose="020B0502040204020203" pitchFamily="34" charset="0"/>
                <a:ea typeface="Times New Roman"/>
                <a:cs typeface="Times New Roman"/>
                <a:sym typeface="Times New Roman"/>
              </a:rPr>
              <a:t>MODEL SAVING:</a:t>
            </a:r>
            <a:endParaRPr lang="en-US" dirty="0">
              <a:solidFill>
                <a:schemeClr val="tx1"/>
              </a:solidFill>
              <a:latin typeface="Bahnschrift SemiBold Condensed" panose="020B0502040204020203" pitchFamily="34" charset="0"/>
            </a:endParaRPr>
          </a:p>
        </p:txBody>
      </p:sp>
      <p:sp>
        <p:nvSpPr>
          <p:cNvPr id="10" name="Content Placeholder 9">
            <a:extLst>
              <a:ext uri="{FF2B5EF4-FFF2-40B4-BE49-F238E27FC236}">
                <a16:creationId xmlns:a16="http://schemas.microsoft.com/office/drawing/2014/main" id="{58E80026-E350-F67F-6123-5167ADEFD893}"/>
              </a:ext>
            </a:extLst>
          </p:cNvPr>
          <p:cNvSpPr>
            <a:spLocks noGrp="1"/>
          </p:cNvSpPr>
          <p:nvPr>
            <p:ph idx="1"/>
          </p:nvPr>
        </p:nvSpPr>
        <p:spPr>
          <a:xfrm>
            <a:off x="945951" y="3017329"/>
            <a:ext cx="8761413" cy="377686"/>
          </a:xfrm>
        </p:spPr>
        <p:txBody>
          <a:bodyPr/>
          <a:lstStyle/>
          <a:p>
            <a:r>
              <a:rPr lang="en-US" b="1" dirty="0">
                <a:solidFill>
                  <a:schemeClr val="tx1"/>
                </a:solidFill>
                <a:latin typeface="+mj-lt"/>
              </a:rPr>
              <a:t>Model Loading Back:</a:t>
            </a:r>
          </a:p>
        </p:txBody>
      </p:sp>
      <p:pic>
        <p:nvPicPr>
          <p:cNvPr id="4" name="Picture 3">
            <a:extLst>
              <a:ext uri="{FF2B5EF4-FFF2-40B4-BE49-F238E27FC236}">
                <a16:creationId xmlns:a16="http://schemas.microsoft.com/office/drawing/2014/main" id="{D66CD924-427A-4726-5C00-4028703AB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51" y="1487835"/>
            <a:ext cx="6485182" cy="1226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F270F66-E9C1-F186-68C2-D9EDEAC3E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51" y="3617843"/>
            <a:ext cx="10425063" cy="2865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aphic 6" descr="Europe with solid fill">
            <a:extLst>
              <a:ext uri="{FF2B5EF4-FFF2-40B4-BE49-F238E27FC236}">
                <a16:creationId xmlns:a16="http://schemas.microsoft.com/office/drawing/2014/main" id="{5890F6C7-5671-2A3D-8D1D-AA5710829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1119" y="657639"/>
            <a:ext cx="3533735" cy="2644304"/>
          </a:xfrm>
          <a:prstGeom prst="rect">
            <a:avLst/>
          </a:prstGeom>
        </p:spPr>
      </p:pic>
    </p:spTree>
    <p:extLst>
      <p:ext uri="{BB962C8B-B14F-4D97-AF65-F5344CB8AC3E}">
        <p14:creationId xmlns:p14="http://schemas.microsoft.com/office/powerpoint/2010/main" val="255587486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F3FAEC"/>
            </a:gs>
            <a:gs pos="61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p:spPr>
        <p:txBody>
          <a:bodyPr>
            <a:normAutofit fontScale="90000"/>
          </a:bodyPr>
          <a:lstStyle/>
          <a:p>
            <a:r>
              <a:rPr lang="en-US" b="1" dirty="0">
                <a:solidFill>
                  <a:schemeClr val="tx1"/>
                </a:solidFill>
                <a:latin typeface="Bahnschrift SemiBold Condensed" panose="020B0502040204020203" pitchFamily="34" charset="0"/>
                <a:ea typeface="Times New Roman"/>
                <a:cs typeface="Times New Roman"/>
                <a:sym typeface="Times New Roman"/>
              </a:rPr>
              <a:t>Prediction on Test Data SET SAVING:</a:t>
            </a:r>
            <a:endParaRPr lang="en-US" dirty="0">
              <a:solidFill>
                <a:schemeClr val="tx1"/>
              </a:solidFill>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33225979-ADC8-29A7-D511-32C1B9D9E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586" y="1816325"/>
            <a:ext cx="8862828" cy="42675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6136488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p:fade/>
        <p:sndAc>
          <p:stSnd>
            <p:snd r:embed="rId4" name="arrow.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accent3">
                <a:lumMod val="60000"/>
                <a:lumOff val="40000"/>
              </a:schemeClr>
            </a:gs>
            <a:gs pos="0">
              <a:schemeClr val="accent2">
                <a:lumMod val="0"/>
                <a:lumOff val="100000"/>
              </a:schemeClr>
            </a:gs>
            <a:gs pos="100000">
              <a:srgbClr val="FFFF0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Conclusion:</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1560443"/>
            <a:ext cx="10963594" cy="4780722"/>
          </a:xfrm>
          <a:noFill/>
        </p:spPr>
        <p:txBody>
          <a:bodyPr>
            <a:normAutofit/>
          </a:bodyPr>
          <a:lstStyle/>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In this project report, we have used machine learning algorithms for classification of Malignant Comment .</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We have mentioned the step by step procedure to analyze of the dataset .</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 Thus we can select the features which are not correlated to each other and are independent in nature. </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We calculated the performance of each model using different performance metrics and compared them based on these metrics.</a:t>
            </a: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There were large no. of feature present in our dataset, I analyzed the data and dropped all the necessary features.</a:t>
            </a:r>
          </a:p>
          <a:p>
            <a:pPr marL="457200" lvl="0" indent="-317500" algn="just" rtl="0">
              <a:spcBef>
                <a:spcPts val="0"/>
              </a:spcBef>
              <a:spcAft>
                <a:spcPts val="0"/>
              </a:spcAft>
              <a:buClr>
                <a:schemeClr val="dk1"/>
              </a:buClr>
              <a:buSzPts val="1400"/>
              <a:buFont typeface="Times New Roman"/>
              <a:buChar char="➔"/>
            </a:pPr>
            <a:endParaRPr lang="en-US" sz="1600" b="1" dirty="0">
              <a:solidFill>
                <a:schemeClr val="tx1"/>
              </a:solidFill>
              <a:latin typeface="+mj-lt"/>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From overall analysis and visualization I come into conclusion that , the feature that most effect the sales price of a cars are:</a:t>
            </a:r>
          </a:p>
          <a:p>
            <a:pPr marL="457200" lvl="0" indent="-317500" algn="just" rtl="0">
              <a:spcBef>
                <a:spcPts val="0"/>
              </a:spcBef>
              <a:spcAft>
                <a:spcPts val="0"/>
              </a:spcAft>
              <a:buClr>
                <a:schemeClr val="dk1"/>
              </a:buClr>
              <a:buSzPts val="1400"/>
              <a:buFont typeface="Times New Roman"/>
              <a:buChar char="➔"/>
            </a:pPr>
            <a:endParaRPr lang="en-US" sz="1800" b="1" dirty="0">
              <a:solidFill>
                <a:schemeClr val="tx1"/>
              </a:solidFill>
              <a:latin typeface="+mj-lt"/>
              <a:ea typeface="Times New Roman"/>
              <a:cs typeface="Times New Roman"/>
              <a:sym typeface="Times New Roman"/>
            </a:endParaRPr>
          </a:p>
          <a:p>
            <a:pPr marL="457200" lvl="0" indent="0" algn="just" rtl="0">
              <a:spcBef>
                <a:spcPts val="0"/>
              </a:spcBef>
              <a:spcAft>
                <a:spcPts val="0"/>
              </a:spcAft>
              <a:buNone/>
            </a:pPr>
            <a:endParaRPr lang="en-US" sz="1800" b="1" dirty="0">
              <a:solidFill>
                <a:schemeClr val="tx1"/>
              </a:solidFill>
              <a:latin typeface="+mj-lt"/>
              <a:ea typeface="Times New Roman"/>
              <a:cs typeface="Times New Roman"/>
              <a:sym typeface="Times New Roman"/>
            </a:endParaRPr>
          </a:p>
        </p:txBody>
      </p:sp>
      <p:pic>
        <p:nvPicPr>
          <p:cNvPr id="5" name="Picture 4">
            <a:extLst>
              <a:ext uri="{FF2B5EF4-FFF2-40B4-BE49-F238E27FC236}">
                <a16:creationId xmlns:a16="http://schemas.microsoft.com/office/drawing/2014/main" id="{22321600-9270-8032-DA18-58EEE8781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605" y="3221883"/>
            <a:ext cx="5014395" cy="922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885F37A-FDD1-1E6B-EDA5-B7FA75501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459" y="3241527"/>
            <a:ext cx="4561903" cy="902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89383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B0F0"/>
            </a:gs>
            <a:gs pos="35000">
              <a:schemeClr val="accent2">
                <a:lumMod val="0"/>
                <a:lumOff val="100000"/>
              </a:schemeClr>
            </a:gs>
            <a:gs pos="100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Final Conclusion </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380114" y="1907459"/>
            <a:ext cx="11431772" cy="2295939"/>
          </a:xfrm>
          <a:noFill/>
        </p:spPr>
        <p:txBody>
          <a:bodyPr>
            <a:normAutofit/>
          </a:bodyPr>
          <a:lstStyle/>
          <a:p>
            <a:pPr marL="457200" lvl="0" indent="-327378" algn="just" rtl="0">
              <a:spcBef>
                <a:spcPts val="0"/>
              </a:spcBef>
              <a:spcAft>
                <a:spcPts val="0"/>
              </a:spcAft>
              <a:buClr>
                <a:schemeClr val="dk1"/>
              </a:buClr>
              <a:buSzPts val="1556"/>
              <a:buFont typeface="Times New Roman"/>
              <a:buChar char="➔"/>
            </a:pPr>
            <a:r>
              <a:rPr lang="en-US" dirty="0">
                <a:solidFill>
                  <a:schemeClr val="dk1"/>
                </a:solidFill>
                <a:latin typeface="Bahnschrift SemiBold" panose="020B0502040204020203" pitchFamily="34" charset="0"/>
                <a:ea typeface="Times New Roman"/>
                <a:cs typeface="Times New Roman"/>
                <a:sym typeface="Times New Roman"/>
              </a:rPr>
              <a:t>I hope this model will help companies to classify the malignant and non malignant comments in social media. </a:t>
            </a:r>
          </a:p>
          <a:p>
            <a:pPr marL="457200" lvl="0" indent="-301978" algn="just" rtl="0">
              <a:spcBef>
                <a:spcPts val="1000"/>
              </a:spcBef>
              <a:spcAft>
                <a:spcPts val="0"/>
              </a:spcAft>
              <a:buClr>
                <a:schemeClr val="dk1"/>
              </a:buClr>
              <a:buSzPts val="1156"/>
              <a:buFont typeface="Times New Roman"/>
              <a:buChar char="➔"/>
            </a:pPr>
            <a:r>
              <a:rPr lang="en-US" dirty="0">
                <a:solidFill>
                  <a:schemeClr val="dk1"/>
                </a:solidFill>
                <a:latin typeface="Bahnschrift SemiBold" panose="020B0502040204020203" pitchFamily="34" charset="0"/>
                <a:ea typeface="Times New Roman"/>
                <a:cs typeface="Times New Roman"/>
                <a:sym typeface="Times New Roman"/>
              </a:rPr>
              <a:t>To conclude, the application of machine learning in malignant comment classification is still at an early stage. I hope this study has moved a small step ahead in providing some methodological and empirical basis contributions. </a:t>
            </a:r>
          </a:p>
          <a:p>
            <a:pPr marL="457200" lvl="0" indent="-301978" algn="just" rtl="0">
              <a:spcBef>
                <a:spcPts val="1000"/>
              </a:spcBef>
              <a:spcAft>
                <a:spcPts val="0"/>
              </a:spcAft>
              <a:buClr>
                <a:schemeClr val="dk1"/>
              </a:buClr>
              <a:buSzPts val="1156"/>
              <a:buFont typeface="Times New Roman"/>
              <a:buChar char="➔"/>
            </a:pPr>
            <a:r>
              <a:rPr lang="en-US" dirty="0">
                <a:solidFill>
                  <a:schemeClr val="dk1"/>
                </a:solidFill>
                <a:latin typeface="Bahnschrift SemiBold" panose="020B0502040204020203" pitchFamily="34" charset="0"/>
                <a:ea typeface="Times New Roman"/>
                <a:cs typeface="Times New Roman"/>
                <a:sym typeface="Times New Roman"/>
              </a:rPr>
              <a:t>I think and hope that this will help social media platform and to be more user Friendly. </a:t>
            </a:r>
            <a:endParaRPr lang="en-US" sz="2000" dirty="0">
              <a:solidFill>
                <a:schemeClr val="tx1"/>
              </a:solidFill>
              <a:latin typeface="Bahnschrift SemiBold" panose="020B0502040204020203" pitchFamily="34" charset="0"/>
              <a:ea typeface="Times New Roman"/>
              <a:cs typeface="Times New Roman"/>
              <a:sym typeface="Times New Roman"/>
            </a:endParaRPr>
          </a:p>
        </p:txBody>
      </p:sp>
      <p:pic>
        <p:nvPicPr>
          <p:cNvPr id="5" name="Graphic 4" descr="Deciduous tree with solid fill">
            <a:extLst>
              <a:ext uri="{FF2B5EF4-FFF2-40B4-BE49-F238E27FC236}">
                <a16:creationId xmlns:a16="http://schemas.microsoft.com/office/drawing/2014/main" id="{605A8ADF-C7A9-BA15-07DE-32CD534B37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2332" y="4090218"/>
            <a:ext cx="2683473" cy="2295939"/>
          </a:xfrm>
          <a:prstGeom prst="rect">
            <a:avLst/>
          </a:prstGeom>
        </p:spPr>
      </p:pic>
    </p:spTree>
    <p:extLst>
      <p:ext uri="{BB962C8B-B14F-4D97-AF65-F5344CB8AC3E}">
        <p14:creationId xmlns:p14="http://schemas.microsoft.com/office/powerpoint/2010/main" val="59133701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5">
                <a:lumMod val="75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452439" y="2313093"/>
            <a:ext cx="3627783" cy="2373796"/>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Thankyou</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2156791"/>
            <a:ext cx="11229203" cy="2295939"/>
          </a:xfrm>
          <a:noFill/>
        </p:spPr>
        <p:txBody>
          <a:bodyPr>
            <a:normAutofit/>
          </a:bodyPr>
          <a:lstStyle/>
          <a:p>
            <a:pPr marL="129822" lvl="0" indent="0" algn="just" rtl="0">
              <a:spcBef>
                <a:spcPts val="0"/>
              </a:spcBef>
              <a:spcAft>
                <a:spcPts val="0"/>
              </a:spcAft>
              <a:buClr>
                <a:schemeClr val="dk1"/>
              </a:buClr>
              <a:buSzPts val="1556"/>
              <a:buNone/>
            </a:pPr>
            <a:r>
              <a:rPr lang="en-US" dirty="0">
                <a:solidFill>
                  <a:schemeClr val="dk1"/>
                </a:solidFill>
                <a:latin typeface="Times New Roman"/>
                <a:ea typeface="Times New Roman"/>
                <a:cs typeface="Times New Roman"/>
                <a:sym typeface="Times New Roman"/>
              </a:rPr>
              <a:t> </a:t>
            </a:r>
            <a:endParaRPr lang="en-US" sz="2000" dirty="0">
              <a:solidFill>
                <a:schemeClr val="tx1"/>
              </a:solidFill>
              <a:latin typeface="Candara Light" panose="020E0502030303020204" pitchFamily="34" charset="0"/>
              <a:ea typeface="Times New Roman"/>
              <a:cs typeface="Times New Roman"/>
              <a:sym typeface="Times New Roman"/>
            </a:endParaRPr>
          </a:p>
        </p:txBody>
      </p:sp>
      <p:pic>
        <p:nvPicPr>
          <p:cNvPr id="5" name="Graphic 4" descr="Peacock with solid fill">
            <a:extLst>
              <a:ext uri="{FF2B5EF4-FFF2-40B4-BE49-F238E27FC236}">
                <a16:creationId xmlns:a16="http://schemas.microsoft.com/office/drawing/2014/main" id="{3A9CABA8-F0CA-47E9-75C6-E489F3EED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635" y="1699591"/>
            <a:ext cx="4641574" cy="4641574"/>
          </a:xfrm>
          <a:prstGeom prst="rect">
            <a:avLst/>
          </a:prstGeom>
        </p:spPr>
      </p:pic>
    </p:spTree>
    <p:extLst>
      <p:ext uri="{BB962C8B-B14F-4D97-AF65-F5344CB8AC3E}">
        <p14:creationId xmlns:p14="http://schemas.microsoft.com/office/powerpoint/2010/main" val="25559273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678425" y="452282"/>
            <a:ext cx="11031791" cy="698091"/>
          </a:xfrm>
          <a:solidFill>
            <a:schemeClr val="bg1"/>
          </a:solidFill>
          <a:ln>
            <a:solidFill>
              <a:srgbClr val="92D050"/>
            </a:solidFill>
          </a:ln>
        </p:spPr>
        <p:txBody>
          <a:bodyPr>
            <a:normAutofit/>
          </a:bodyPr>
          <a:lstStyle/>
          <a:p>
            <a:pPr algn="ctr"/>
            <a:r>
              <a:rPr lang="en" sz="3600" b="1" dirty="0">
                <a:solidFill>
                  <a:schemeClr val="tx1"/>
                </a:solidFill>
                <a:effectLst>
                  <a:outerShdw blurRad="38100" dist="38100" dir="2700000" algn="tl">
                    <a:srgbClr val="000000">
                      <a:alpha val="43137"/>
                    </a:srgbClr>
                  </a:outerShdw>
                </a:effectLst>
                <a:latin typeface="Bahnschrift SemiCondensed" panose="020B0502040204020203" pitchFamily="34" charset="0"/>
              </a:rPr>
              <a:t>PROBLEM STATEMENT</a:t>
            </a:r>
            <a:endParaRPr lang="en-US" sz="3600" b="1" dirty="0">
              <a:solidFill>
                <a:schemeClr val="tx1"/>
              </a:solidFill>
              <a:latin typeface="Bahnschrift SemiCondensed" panose="020B0502040204020203" pitchFamily="34" charset="0"/>
            </a:endParaRPr>
          </a:p>
        </p:txBody>
      </p:sp>
      <p:sp>
        <p:nvSpPr>
          <p:cNvPr id="4" name="Content Placeholder 11">
            <a:extLst>
              <a:ext uri="{FF2B5EF4-FFF2-40B4-BE49-F238E27FC236}">
                <a16:creationId xmlns:a16="http://schemas.microsoft.com/office/drawing/2014/main" id="{A755EEFB-A221-2373-D4B5-3871C8BA2A4B}"/>
              </a:ext>
            </a:extLst>
          </p:cNvPr>
          <p:cNvSpPr txBox="1">
            <a:spLocks/>
          </p:cNvSpPr>
          <p:nvPr/>
        </p:nvSpPr>
        <p:spPr>
          <a:xfrm>
            <a:off x="678427" y="1622324"/>
            <a:ext cx="11031792" cy="4246770"/>
          </a:xfrm>
          <a:prstGeom prst="rect">
            <a:avLst/>
          </a:prstGeom>
          <a:solidFill>
            <a:schemeClr val="bg1"/>
          </a:solidFill>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spcBef>
                <a:spcPts val="0"/>
              </a:spcBef>
              <a:spcAft>
                <a:spcPts val="0"/>
              </a:spcAft>
              <a:buFont typeface="Calibri" panose="020F0502020204030204" pitchFamily="34" charset="0"/>
              <a:buNone/>
            </a:pPr>
            <a:r>
              <a:rPr lang="en-IN" sz="1800" dirty="0">
                <a:solidFill>
                  <a:schemeClr val="accent2">
                    <a:lumMod val="50000"/>
                  </a:schemeClr>
                </a:solidFill>
                <a:effectLst/>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a:t>
            </a:r>
          </a:p>
          <a:p>
            <a:pPr marL="0" indent="0" algn="just">
              <a:spcBef>
                <a:spcPts val="0"/>
              </a:spcBef>
              <a:spcAft>
                <a:spcPts val="0"/>
              </a:spcAft>
              <a:buFont typeface="Calibri" panose="020F0502020204030204" pitchFamily="34" charset="0"/>
              <a:buNone/>
            </a:pPr>
            <a:endParaRPr lang="en-IN" sz="1800" dirty="0">
              <a:solidFill>
                <a:schemeClr val="accent2">
                  <a:lumMod val="50000"/>
                </a:schemeClr>
              </a:solidFill>
              <a:ea typeface="Calibri" panose="020F0502020204030204" pitchFamily="34" charset="0"/>
              <a:cs typeface="Times New Roman" panose="02020603050405020304" pitchFamily="18" charset="0"/>
            </a:endParaRPr>
          </a:p>
          <a:p>
            <a:pPr marL="0" indent="0" algn="just">
              <a:spcBef>
                <a:spcPts val="0"/>
              </a:spcBef>
              <a:spcAft>
                <a:spcPts val="0"/>
              </a:spcAft>
              <a:buFont typeface="Calibri" panose="020F0502020204030204" pitchFamily="34" charset="0"/>
              <a:buNone/>
            </a:pPr>
            <a:r>
              <a:rPr lang="en-IN" sz="1800" dirty="0">
                <a:solidFill>
                  <a:schemeClr val="accent2">
                    <a:lumMod val="50000"/>
                  </a:schemeClr>
                </a:solidFill>
                <a:effectLst/>
                <a:ea typeface="Calibri" panose="020F0502020204030204" pitchFamily="34" charset="0"/>
                <a:cs typeface="Times New Roman" panose="02020603050405020304" pitchFamily="18" charset="0"/>
              </a:rPr>
              <a:t>This means that insults to third parties such as celebrities will be tagged as unoffensive, but “u are an idiot” is clearly offensive.</a:t>
            </a:r>
            <a:endParaRPr lang="en-IN" sz="1800" dirty="0">
              <a:solidFill>
                <a:schemeClr val="accent2">
                  <a:lumMod val="50000"/>
                </a:schemeClr>
              </a:solidFill>
              <a:effectLst/>
              <a:ea typeface="Calibri" panose="020F0502020204030204" pitchFamily="34" charset="0"/>
              <a:cs typeface="Times New Roman"/>
              <a:sym typeface="Times New Roman"/>
            </a:endParaRPr>
          </a:p>
          <a:p>
            <a:pPr marL="0" indent="0" algn="just">
              <a:spcBef>
                <a:spcPts val="0"/>
              </a:spcBef>
              <a:spcAft>
                <a:spcPts val="0"/>
              </a:spcAft>
              <a:buFont typeface="Calibri" panose="020F0502020204030204" pitchFamily="34" charset="0"/>
              <a:buNone/>
            </a:pPr>
            <a:endParaRPr lang="en-IN" sz="1800" dirty="0">
              <a:solidFill>
                <a:schemeClr val="dk1"/>
              </a:solidFill>
              <a:ea typeface="Calibri" panose="020F0502020204030204" pitchFamily="34" charset="0"/>
              <a:cs typeface="Times New Roman"/>
              <a:sym typeface="Times New Roman"/>
            </a:endParaRPr>
          </a:p>
          <a:p>
            <a:pPr marL="0" indent="0" algn="just">
              <a:spcBef>
                <a:spcPts val="0"/>
              </a:spcBef>
              <a:spcAft>
                <a:spcPts val="0"/>
              </a:spcAft>
              <a:buNone/>
            </a:pPr>
            <a:r>
              <a:rPr lang="en-US" sz="1800" dirty="0">
                <a:solidFill>
                  <a:schemeClr val="accent1"/>
                </a:solidFill>
                <a:latin typeface="Bahnschrift Condensed" panose="020B0502040204020203" pitchFamily="34" charset="0"/>
              </a:rPr>
              <a:t>THIS PROJECT CONTAINS TWO PHASE:</a:t>
            </a:r>
          </a:p>
          <a:p>
            <a:pPr marL="0" indent="0" algn="just">
              <a:spcBef>
                <a:spcPts val="0"/>
              </a:spcBef>
              <a:spcAft>
                <a:spcPts val="0"/>
              </a:spcAft>
              <a:buNone/>
            </a:pPr>
            <a:endParaRPr lang="en-US" sz="1800" dirty="0">
              <a:solidFill>
                <a:schemeClr val="tx1"/>
              </a:solidFill>
              <a:latin typeface="Bahnschrift Condensed" panose="020B0502040204020203" pitchFamily="34" charset="0"/>
            </a:endParaRPr>
          </a:p>
          <a:p>
            <a:pPr marL="0" indent="0" algn="just">
              <a:spcBef>
                <a:spcPts val="0"/>
              </a:spcBef>
              <a:spcAft>
                <a:spcPts val="0"/>
              </a:spcAft>
              <a:buNone/>
            </a:pPr>
            <a:endParaRPr lang="en-US" sz="1800" dirty="0">
              <a:solidFill>
                <a:schemeClr val="tx1"/>
              </a:solidFill>
              <a:latin typeface="Bahnschrift Condensed" panose="020B0502040204020203" pitchFamily="34" charset="0"/>
            </a:endParaRPr>
          </a:p>
          <a:p>
            <a:pPr algn="just">
              <a:spcBef>
                <a:spcPts val="0"/>
              </a:spcBef>
              <a:spcAft>
                <a:spcPts val="0"/>
              </a:spcAft>
              <a:buFont typeface="Wingdings" panose="05000000000000000000" pitchFamily="2" charset="2"/>
              <a:buChar char="v"/>
            </a:pPr>
            <a:r>
              <a:rPr lang="en-US" sz="1800" dirty="0">
                <a:solidFill>
                  <a:schemeClr val="tx1"/>
                </a:solidFill>
                <a:latin typeface="Bahnschrift Condensed" panose="020B0502040204020203" pitchFamily="34" charset="0"/>
              </a:rPr>
              <a:t>   Train Data SET</a:t>
            </a:r>
          </a:p>
          <a:p>
            <a:pPr algn="just">
              <a:spcBef>
                <a:spcPts val="0"/>
              </a:spcBef>
              <a:spcAft>
                <a:spcPts val="0"/>
              </a:spcAft>
              <a:buFont typeface="Wingdings" panose="05000000000000000000" pitchFamily="2" charset="2"/>
              <a:buChar char="v"/>
            </a:pPr>
            <a:r>
              <a:rPr lang="en-US" sz="1800" dirty="0">
                <a:solidFill>
                  <a:schemeClr val="tx1"/>
                </a:solidFill>
                <a:latin typeface="Bahnschrift Condensed" panose="020B0502040204020203" pitchFamily="34" charset="0"/>
              </a:rPr>
              <a:t>   Test Data SET</a:t>
            </a:r>
            <a:endParaRPr lang="en-US" sz="1800" dirty="0">
              <a:solidFill>
                <a:schemeClr val="accent1"/>
              </a:solidFill>
              <a:latin typeface="Bahnschrift Condensed" panose="020B0502040204020203" pitchFamily="34" charset="0"/>
            </a:endParaRPr>
          </a:p>
          <a:p>
            <a:pPr marL="0" indent="0" algn="just">
              <a:spcBef>
                <a:spcPts val="0"/>
              </a:spcBef>
              <a:spcAft>
                <a:spcPts val="0"/>
              </a:spcAft>
              <a:buFont typeface="Calibri" panose="020F0502020204030204" pitchFamily="34" charset="0"/>
              <a:buNone/>
            </a:pP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97923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139411" y="692421"/>
            <a:ext cx="10233037" cy="728480"/>
          </a:xfrm>
        </p:spPr>
        <p:txBody>
          <a:bodyPr/>
          <a:lstStyle/>
          <a:p>
            <a:pPr algn="ctr"/>
            <a:r>
              <a:rPr lang="en-US" b="1" dirty="0">
                <a:solidFill>
                  <a:schemeClr val="accent1">
                    <a:lumMod val="75000"/>
                  </a:schemeClr>
                </a:solidFill>
                <a:latin typeface="Bahnschrift SemiCondensed" panose="020B0502040204020203" pitchFamily="34" charset="0"/>
              </a:rPr>
              <a:t>UNDERSTANDING PROBLEM</a:t>
            </a:r>
          </a:p>
        </p:txBody>
      </p:sp>
      <p:sp>
        <p:nvSpPr>
          <p:cNvPr id="5" name="Rectangle 4">
            <a:extLst>
              <a:ext uri="{FF2B5EF4-FFF2-40B4-BE49-F238E27FC236}">
                <a16:creationId xmlns:a16="http://schemas.microsoft.com/office/drawing/2014/main" id="{D3E55E7C-47BA-A956-F158-6FA72BF536D1}"/>
              </a:ext>
            </a:extLst>
          </p:cNvPr>
          <p:cNvSpPr/>
          <p:nvPr/>
        </p:nvSpPr>
        <p:spPr>
          <a:xfrm>
            <a:off x="4414684" y="2633867"/>
            <a:ext cx="3785419"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IN" sz="1400" dirty="0">
                <a:solidFill>
                  <a:schemeClr val="accent4">
                    <a:lumMod val="7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lang="en-US" sz="1400" dirty="0">
              <a:solidFill>
                <a:schemeClr val="accent4">
                  <a:lumMod val="7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400" dirty="0">
                <a:solidFill>
                  <a:schemeClr val="accent4">
                    <a:lumMod val="7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endParaRPr lang="en-US" sz="1400" dirty="0">
              <a:solidFill>
                <a:schemeClr val="accent4">
                  <a:lumMod val="7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5692F89-EFA9-1790-6BD7-9D4D6910409A}"/>
              </a:ext>
            </a:extLst>
          </p:cNvPr>
          <p:cNvSpPr/>
          <p:nvPr/>
        </p:nvSpPr>
        <p:spPr>
          <a:xfrm>
            <a:off x="806245" y="2633869"/>
            <a:ext cx="3388068" cy="35317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IN" sz="1400" dirty="0">
                <a:solidFill>
                  <a:srgbClr val="FF0000"/>
                </a:solidFill>
                <a:effectLst/>
                <a:latin typeface="Bahnschrift Light SemiCondensed" panose="020B0502040204020203" pitchFamily="34"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endParaRPr lang="en-US" sz="1400" dirty="0">
              <a:solidFill>
                <a:srgbClr val="FF0000"/>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algn="just"/>
            <a:r>
              <a:rPr lang="en-IN" sz="1400" dirty="0">
                <a:solidFill>
                  <a:srgbClr val="FF0000"/>
                </a:solidFill>
                <a:effectLst/>
                <a:latin typeface="Bahnschrift Light SemiCondensed" panose="020B0502040204020203" pitchFamily="34" charset="0"/>
                <a:ea typeface="Calibri" panose="020F0502020204030204" pitchFamily="34" charset="0"/>
                <a:cs typeface="Times New Roman" panose="02020603050405020304" pitchFamily="18" charset="0"/>
              </a:rPr>
              <a:t>Online hate, described as abusive language, aggression, cyberbullying, hatefulness and many others has been identified as a major threat on online social media platforms. Social media platforms are the most prominent grounds for such toxic behaviour.</a:t>
            </a:r>
            <a:endParaRPr lang="en-US" sz="1200" dirty="0">
              <a:solidFill>
                <a:srgbClr val="FF0000"/>
              </a:solidFill>
              <a:latin typeface="Bahnschrift Light SemiCondensed" panose="020B0502040204020203" pitchFamily="34" charset="0"/>
            </a:endParaRPr>
          </a:p>
        </p:txBody>
      </p:sp>
      <p:sp>
        <p:nvSpPr>
          <p:cNvPr id="7" name="Rectangle 6">
            <a:extLst>
              <a:ext uri="{FF2B5EF4-FFF2-40B4-BE49-F238E27FC236}">
                <a16:creationId xmlns:a16="http://schemas.microsoft.com/office/drawing/2014/main" id="{230F2AAB-2639-DAEE-6A88-84D661DFD31B}"/>
              </a:ext>
            </a:extLst>
          </p:cNvPr>
          <p:cNvSpPr/>
          <p:nvPr/>
        </p:nvSpPr>
        <p:spPr>
          <a:xfrm>
            <a:off x="8460284" y="2633868"/>
            <a:ext cx="3126473" cy="33736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IN" sz="1600" dirty="0">
                <a:solidFill>
                  <a:srgbClr val="00B0F0"/>
                </a:solidFill>
                <a:effectLst/>
                <a:latin typeface="Bahnschrift Light Condensed" panose="020B0502040204020203" pitchFamily="34" charset="0"/>
                <a:ea typeface="Calibri" panose="020F0502020204030204" pitchFamily="34" charset="0"/>
                <a:cs typeface="Times New Roman" panose="02020603050405020304" pitchFamily="18" charset="0"/>
              </a:rPr>
              <a:t>Our goal is to build a prototype of online hate and abuse comment classifier which can used to classify hate and offensive comments so that it can be controlled and restricted from spreading hatred and cyberbullying. </a:t>
            </a:r>
            <a:endParaRPr lang="en-US" sz="1600" dirty="0">
              <a:solidFill>
                <a:srgbClr val="00B0F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44DB1FB-26ED-28BE-E55D-87907C66FCA2}"/>
              </a:ext>
            </a:extLst>
          </p:cNvPr>
          <p:cNvSpPr/>
          <p:nvPr/>
        </p:nvSpPr>
        <p:spPr>
          <a:xfrm>
            <a:off x="806245" y="1676399"/>
            <a:ext cx="3388068" cy="880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0"/>
              </a:spcBef>
              <a:spcAft>
                <a:spcPts val="0"/>
              </a:spcAft>
              <a:buNone/>
            </a:pPr>
            <a:r>
              <a:rPr lang="en-US" b="1" dirty="0">
                <a:solidFill>
                  <a:schemeClr val="tx1"/>
                </a:solidFill>
              </a:rPr>
              <a:t>ITEM 1</a:t>
            </a:r>
          </a:p>
        </p:txBody>
      </p:sp>
      <p:sp>
        <p:nvSpPr>
          <p:cNvPr id="9" name="Rectangle 8">
            <a:extLst>
              <a:ext uri="{FF2B5EF4-FFF2-40B4-BE49-F238E27FC236}">
                <a16:creationId xmlns:a16="http://schemas.microsoft.com/office/drawing/2014/main" id="{161AD465-33B2-0832-70A8-DCD869F1595B}"/>
              </a:ext>
            </a:extLst>
          </p:cNvPr>
          <p:cNvSpPr/>
          <p:nvPr/>
        </p:nvSpPr>
        <p:spPr>
          <a:xfrm>
            <a:off x="4414684" y="1676398"/>
            <a:ext cx="3785419" cy="8808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accent1">
                  <a:lumMod val="75000"/>
                </a:schemeClr>
              </a:solidFill>
            </a:endParaRPr>
          </a:p>
          <a:p>
            <a:pPr algn="ctr"/>
            <a:r>
              <a:rPr lang="en-US" b="1" dirty="0">
                <a:solidFill>
                  <a:schemeClr val="accent1">
                    <a:lumMod val="75000"/>
                  </a:schemeClr>
                </a:solidFill>
              </a:rPr>
              <a:t>ITEM 2</a:t>
            </a:r>
          </a:p>
          <a:p>
            <a:pPr algn="ctr"/>
            <a:endParaRPr lang="en-US" b="1" dirty="0">
              <a:solidFill>
                <a:schemeClr val="accent1">
                  <a:lumMod val="75000"/>
                </a:schemeClr>
              </a:solidFill>
            </a:endParaRPr>
          </a:p>
        </p:txBody>
      </p:sp>
      <p:sp>
        <p:nvSpPr>
          <p:cNvPr id="10" name="Rectangle 9">
            <a:extLst>
              <a:ext uri="{FF2B5EF4-FFF2-40B4-BE49-F238E27FC236}">
                <a16:creationId xmlns:a16="http://schemas.microsoft.com/office/drawing/2014/main" id="{564A5C35-F881-043E-47C1-D165E1D98B0D}"/>
              </a:ext>
            </a:extLst>
          </p:cNvPr>
          <p:cNvSpPr/>
          <p:nvPr/>
        </p:nvSpPr>
        <p:spPr>
          <a:xfrm>
            <a:off x="8460283" y="1676400"/>
            <a:ext cx="3126473" cy="8808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00B0F0"/>
              </a:solidFill>
            </a:endParaRPr>
          </a:p>
          <a:p>
            <a:pPr algn="ctr"/>
            <a:r>
              <a:rPr lang="en-US" b="1" dirty="0">
                <a:solidFill>
                  <a:srgbClr val="00B0F0"/>
                </a:solidFill>
              </a:rPr>
              <a:t>MOTIVATION BEHIND</a:t>
            </a:r>
          </a:p>
          <a:p>
            <a:pPr algn="ctr"/>
            <a:endParaRPr lang="en-US" b="1" dirty="0">
              <a:solidFill>
                <a:srgbClr val="00B0F0"/>
              </a:solidFill>
            </a:endParaRPr>
          </a:p>
        </p:txBody>
      </p:sp>
    </p:spTree>
    <p:extLst>
      <p:ext uri="{BB962C8B-B14F-4D97-AF65-F5344CB8AC3E}">
        <p14:creationId xmlns:p14="http://schemas.microsoft.com/office/powerpoint/2010/main" val="28696268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88630" y="344129"/>
            <a:ext cx="11531422" cy="835742"/>
          </a:xfrm>
          <a:solidFill>
            <a:schemeClr val="bg1"/>
          </a:solidFill>
        </p:spPr>
        <p:txBody>
          <a:bodyPr>
            <a:normAutofit/>
          </a:bodyPr>
          <a:lstStyle/>
          <a:p>
            <a:r>
              <a:rPr lang="en-US" sz="4400" b="1" dirty="0">
                <a:solidFill>
                  <a:schemeClr val="accent3">
                    <a:lumMod val="50000"/>
                  </a:schemeClr>
                </a:solidFill>
                <a:latin typeface="Bahnschrift Condensed" panose="020B0502040204020203" pitchFamily="34" charset="0"/>
              </a:rPr>
              <a:t>WHAT IS MALIGNANT COMMENTS CLASSIFICATION?:</a:t>
            </a:r>
          </a:p>
        </p:txBody>
      </p:sp>
      <p:pic>
        <p:nvPicPr>
          <p:cNvPr id="9" name="Content Placeholder 8" descr="Bar chart with solid fill">
            <a:extLst>
              <a:ext uri="{FF2B5EF4-FFF2-40B4-BE49-F238E27FC236}">
                <a16:creationId xmlns:a16="http://schemas.microsoft.com/office/drawing/2014/main" id="{73EFB0B3-5D40-A147-5871-C68A600B422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8963" y="3400425"/>
            <a:ext cx="914400" cy="914400"/>
          </a:xfrm>
          <a:solidFill>
            <a:schemeClr val="bg1"/>
          </a:solidFill>
        </p:spPr>
      </p:pic>
      <p:sp>
        <p:nvSpPr>
          <p:cNvPr id="10" name="Rectangle 9">
            <a:extLst>
              <a:ext uri="{FF2B5EF4-FFF2-40B4-BE49-F238E27FC236}">
                <a16:creationId xmlns:a16="http://schemas.microsoft.com/office/drawing/2014/main" id="{AD8B75E1-1927-09F7-820C-5B0230AE7DEA}"/>
              </a:ext>
            </a:extLst>
          </p:cNvPr>
          <p:cNvSpPr/>
          <p:nvPr/>
        </p:nvSpPr>
        <p:spPr>
          <a:xfrm>
            <a:off x="4231825" y="1995948"/>
            <a:ext cx="6710431" cy="3651148"/>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solidFill>
                  <a:schemeClr val="accent4">
                    <a:lumMod val="75000"/>
                  </a:schemeClr>
                </a:solidFill>
                <a:latin typeface="Bahnschrift Light SemiCondensed" panose="020B0502040204020203" pitchFamily="34" charset="0"/>
              </a:rPr>
              <a:t>The goal of this project is to create a safer environment online. By detecting toxic comments on social media, they can be easily Identified and those comments in long run can be detected and detained removed.</a:t>
            </a:r>
          </a:p>
          <a:p>
            <a:pPr algn="just"/>
            <a:endParaRPr lang="en-US" dirty="0">
              <a:solidFill>
                <a:schemeClr val="accent4">
                  <a:lumMod val="75000"/>
                </a:schemeClr>
              </a:solidFill>
              <a:latin typeface="Bahnschrift Light SemiCondensed" panose="020B0502040204020203" pitchFamily="34" charset="0"/>
            </a:endParaRPr>
          </a:p>
          <a:p>
            <a:pPr algn="just"/>
            <a:r>
              <a:rPr lang="en-US" dirty="0">
                <a:solidFill>
                  <a:schemeClr val="accent4">
                    <a:lumMod val="75000"/>
                  </a:schemeClr>
                </a:solidFill>
                <a:latin typeface="Bahnschrift Light SemiCondensed" panose="020B0502040204020203" pitchFamily="34" charset="0"/>
              </a:rPr>
              <a:t>In the long term, this would allow people to better connect with each other in this increasingly digital world.</a:t>
            </a:r>
            <a:r>
              <a:rPr lang="en-US" b="0" i="0" dirty="0">
                <a:solidFill>
                  <a:schemeClr val="accent4">
                    <a:lumMod val="75000"/>
                  </a:schemeClr>
                </a:solidFill>
                <a:effectLst/>
                <a:latin typeface="Bahnschrift Light SemiCondensed" panose="020B0502040204020203" pitchFamily="34" charset="0"/>
              </a:rPr>
              <a:t> </a:t>
            </a:r>
          </a:p>
        </p:txBody>
      </p:sp>
      <p:pic>
        <p:nvPicPr>
          <p:cNvPr id="4" name="Picture 3">
            <a:extLst>
              <a:ext uri="{FF2B5EF4-FFF2-40B4-BE49-F238E27FC236}">
                <a16:creationId xmlns:a16="http://schemas.microsoft.com/office/drawing/2014/main" id="{0BBC202A-2263-D55C-C76C-381DFC520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744" y="2163577"/>
            <a:ext cx="2528530" cy="321023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201922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536713" y="963560"/>
            <a:ext cx="10790048" cy="1022555"/>
          </a:xfrm>
          <a:noFill/>
        </p:spPr>
        <p:txBody>
          <a:bodyPr/>
          <a:lstStyle/>
          <a:p>
            <a:endParaRPr lang="en-US" sz="3200" b="1"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2A4D9C2-7387-8CAB-B3F3-8DE4AE4AFCDD}"/>
              </a:ext>
            </a:extLst>
          </p:cNvPr>
          <p:cNvSpPr>
            <a:spLocks noGrp="1"/>
          </p:cNvSpPr>
          <p:nvPr>
            <p:ph idx="1"/>
          </p:nvPr>
        </p:nvSpPr>
        <p:spPr>
          <a:xfrm>
            <a:off x="4050890" y="2625213"/>
            <a:ext cx="7275869" cy="3394587"/>
          </a:xfrm>
          <a:noFill/>
        </p:spPr>
        <p:txBody>
          <a:bodyPr>
            <a:normAutofit/>
          </a:bodyPr>
          <a:lstStyle/>
          <a:p>
            <a:pPr marL="0" indent="0" algn="just">
              <a:buNone/>
            </a:pPr>
            <a:r>
              <a:rPr lang="en-US" sz="1600" b="0" i="0" dirty="0">
                <a:effectLst/>
                <a:latin typeface="Bahnschrift Light SemiCondensed" panose="020B0502040204020203" pitchFamily="34" charset="0"/>
              </a:rPr>
              <a:t>Online hate, described as abusive language, aggression, cyberbullying, hatefulness and many others has been identified as a major threat on online social media platforms. Social media platforms are the most prominent grounds for such toxic behavior.</a:t>
            </a:r>
          </a:p>
          <a:p>
            <a:pPr marL="0" indent="0" algn="just">
              <a:buNone/>
            </a:pPr>
            <a:br>
              <a:rPr lang="en-US" sz="1600" dirty="0">
                <a:latin typeface="Bahnschrift Light SemiCondensed" panose="020B0502040204020203" pitchFamily="34" charset="0"/>
              </a:rPr>
            </a:br>
            <a:r>
              <a:rPr lang="en-US" sz="1600" b="0" i="0" dirty="0">
                <a:effectLst/>
                <a:latin typeface="Bahnschrift Light SemiCondensed" panose="020B0502040204020203" pitchFamily="34" charset="0"/>
              </a:rPr>
              <a:t>There has been a remarkable increase in the cases of cyberbullying and trolls on various social media platforms. Many celebrities and influences are facing backlashes from people and have to come across hateful and offensive comments. </a:t>
            </a:r>
          </a:p>
          <a:p>
            <a:pPr marL="0" indent="0" algn="just">
              <a:buNone/>
            </a:pPr>
            <a:r>
              <a:rPr lang="en-US" sz="1600" b="0" i="0" dirty="0">
                <a:effectLst/>
                <a:latin typeface="Bahnschrift Light SemiCondensed" panose="020B0502040204020203" pitchFamily="34" charset="0"/>
              </a:rPr>
              <a:t>This can take a toll on anyone and affect them mentally leading to depression, mental illness, self-hatred and suicidal thoughts.</a:t>
            </a:r>
          </a:p>
          <a:p>
            <a:pPr marL="0" indent="0" algn="just">
              <a:buNone/>
            </a:pPr>
            <a:r>
              <a:rPr lang="en-US" sz="1600" b="0" i="0" dirty="0">
                <a:effectLst/>
                <a:latin typeface="Bahnschrift Light SemiCondensed" panose="020B0502040204020203" pitchFamily="34" charset="0"/>
              </a:rPr>
              <a:t> </a:t>
            </a:r>
            <a:br>
              <a:rPr lang="en-US" sz="1600" dirty="0">
                <a:latin typeface="Bahnschrift Light SemiCondensed" panose="020B0502040204020203" pitchFamily="34" charset="0"/>
              </a:rPr>
            </a:br>
            <a:r>
              <a:rPr lang="en-US" sz="1600" b="0" i="0" dirty="0">
                <a:effectLst/>
                <a:latin typeface="Bahnschrift Light SemiCondensed" panose="020B0502040204020203" pitchFamily="34" charset="0"/>
              </a:rPr>
              <a:t>Internet comments are bastions of hatred and vitriol.  While online anonymity has provided a new outlet for aggression and hate speech, machine learning can be used to fight it. </a:t>
            </a:r>
            <a:endParaRPr lang="en-US" sz="1600" dirty="0">
              <a:solidFill>
                <a:schemeClr val="tx2">
                  <a:lumMod val="75000"/>
                </a:schemeClr>
              </a:solidFill>
              <a:latin typeface="Bahnschrift Light SemiCondensed" panose="020B0502040204020203" pitchFamily="34" charset="0"/>
            </a:endParaRPr>
          </a:p>
        </p:txBody>
      </p:sp>
      <p:sp>
        <p:nvSpPr>
          <p:cNvPr id="6" name="Arrow: Striped Right 5">
            <a:extLst>
              <a:ext uri="{FF2B5EF4-FFF2-40B4-BE49-F238E27FC236}">
                <a16:creationId xmlns:a16="http://schemas.microsoft.com/office/drawing/2014/main" id="{A6E18963-7C3F-F8AA-C7C0-90EBF14192B7}"/>
              </a:ext>
            </a:extLst>
          </p:cNvPr>
          <p:cNvSpPr/>
          <p:nvPr/>
        </p:nvSpPr>
        <p:spPr>
          <a:xfrm>
            <a:off x="536713" y="1037303"/>
            <a:ext cx="10790048" cy="834285"/>
          </a:xfrm>
          <a:prstGeom prst="stripedRightArrow">
            <a:avLst>
              <a:gd name="adj1" fmla="val 100000"/>
              <a:gd name="adj2" fmla="val 2698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accent1">
                    <a:lumMod val="75000"/>
                  </a:schemeClr>
                </a:solidFill>
                <a:latin typeface="Bahnschrift SemiBold Condensed" panose="020B0502040204020203" pitchFamily="34" charset="0"/>
              </a:rPr>
              <a:t>What is the importance of </a:t>
            </a:r>
            <a:r>
              <a:rPr lang="en-US" sz="2000" dirty="0">
                <a:solidFill>
                  <a:schemeClr val="accent2"/>
                </a:solidFill>
                <a:latin typeface="Bahnschrift SemiCondensed" panose="020B0502040204020203" pitchFamily="34" charset="0"/>
                <a:ea typeface="Calibri" panose="020F0502020204030204" pitchFamily="34" charset="0"/>
                <a:cs typeface="Calibri" panose="020F0502020204030204" pitchFamily="34" charset="0"/>
                <a:sym typeface="Times New Roman"/>
              </a:rPr>
              <a:t>Malignant Comment Classification</a:t>
            </a:r>
            <a:r>
              <a:rPr lang="en-US" sz="2000" b="1" dirty="0">
                <a:solidFill>
                  <a:schemeClr val="accent1">
                    <a:lumMod val="75000"/>
                  </a:schemeClr>
                </a:solidFill>
                <a:latin typeface="Bahnschrift SemiCondensed" panose="020B0502040204020203" pitchFamily="34" charset="0"/>
              </a:rPr>
              <a:t>  </a:t>
            </a:r>
            <a:r>
              <a:rPr lang="en-US" sz="2400" b="1" dirty="0">
                <a:solidFill>
                  <a:schemeClr val="accent1">
                    <a:lumMod val="75000"/>
                  </a:schemeClr>
                </a:solidFill>
                <a:latin typeface="Bahnschrift SemiCondensed" panose="020B0502040204020203" pitchFamily="34" charset="0"/>
              </a:rPr>
              <a:t>? </a:t>
            </a:r>
            <a:endParaRPr lang="en-US" sz="2400" dirty="0">
              <a:solidFill>
                <a:schemeClr val="accent1">
                  <a:lumMod val="75000"/>
                </a:schemeClr>
              </a:solidFill>
              <a:latin typeface="Bahnschrift SemiCondensed" panose="020B0502040204020203" pitchFamily="34" charset="0"/>
            </a:endParaRPr>
          </a:p>
        </p:txBody>
      </p:sp>
      <p:pic>
        <p:nvPicPr>
          <p:cNvPr id="5" name="Graphic 4" descr="Deciduous tree with solid fill">
            <a:extLst>
              <a:ext uri="{FF2B5EF4-FFF2-40B4-BE49-F238E27FC236}">
                <a16:creationId xmlns:a16="http://schemas.microsoft.com/office/drawing/2014/main" id="{A930C368-8A4D-D040-7D26-643BB037B9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713" y="2300747"/>
            <a:ext cx="3002900" cy="3519950"/>
          </a:xfrm>
          <a:prstGeom prst="rect">
            <a:avLst/>
          </a:prstGeom>
        </p:spPr>
      </p:pic>
    </p:spTree>
    <p:extLst>
      <p:ext uri="{BB962C8B-B14F-4D97-AF65-F5344CB8AC3E}">
        <p14:creationId xmlns:p14="http://schemas.microsoft.com/office/powerpoint/2010/main" val="38607371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91440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As a first step I have imported required  basic libraries along with natural language processing libraries,  and imported both the train and test data set which were in csv format. </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I did all the  statistical analysis of both the data set and  checked shape, n uniqueness (unique value) each column contains, data types, value counts ,size .</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While checking the info of the datasets I found some columns that one useless columns which contains numbers, Hence dropped those columns  with their rows and it won’t add much to target variable.</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while looking into the value counts I found some columns will null duplicated rows(in both the data set).</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Null values were checked and found no null values, Hence missing percentage visualization were performed on null values.</a:t>
            </a:r>
          </a:p>
          <a:p>
            <a:pPr algn="ct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2608333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72848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sz="1600" dirty="0"/>
              <a:t>Feature Engineering were  performed to give a comment rows.</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Graph were plotted against the independent variables, univariate analysis along with bi variate analysis  were done on category and numerical columns and observation is noted.</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Bi-variate analysis was done  with  different columns using Catplot and count plot and  hist plot observations are noted.</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Analysis were performed on the basis of ['malignant', 'rude', 'abuse', 'loathe', 'highly malignant’ ] total counts and graph were drawn.</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 Multi-variate graph were drawn to check the analysis followed by Descriptive and Correlation graph were drawn.</a:t>
            </a:r>
          </a:p>
        </p:txBody>
      </p:sp>
    </p:spTree>
    <p:extLst>
      <p:ext uri="{BB962C8B-B14F-4D97-AF65-F5344CB8AC3E}">
        <p14:creationId xmlns:p14="http://schemas.microsoft.com/office/powerpoint/2010/main" val="72926473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678</TotalTime>
  <Words>1902</Words>
  <Application>Microsoft Office PowerPoint</Application>
  <PresentationFormat>Widescreen</PresentationFormat>
  <Paragraphs>177</Paragraphs>
  <Slides>34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Bahnschrift Condensed</vt:lpstr>
      <vt:lpstr>Bahnschrift Light Condensed</vt:lpstr>
      <vt:lpstr>Bahnschrift Light SemiCondensed</vt:lpstr>
      <vt:lpstr>Bahnschrift SemiBold</vt:lpstr>
      <vt:lpstr>Bahnschrift SemiBold Condensed</vt:lpstr>
      <vt:lpstr>Bahnschrift SemiCondensed</vt:lpstr>
      <vt:lpstr>Calibri</vt:lpstr>
      <vt:lpstr>Calibri Light</vt:lpstr>
      <vt:lpstr>Candara Light</vt:lpstr>
      <vt:lpstr>Times New Roman</vt:lpstr>
      <vt:lpstr>Wingdings</vt:lpstr>
      <vt:lpstr>Wingdings 3</vt:lpstr>
      <vt:lpstr>Retrospect</vt:lpstr>
      <vt:lpstr>MALIGNANT COMMENTS CLASSIFICATION</vt:lpstr>
      <vt:lpstr>INDEX</vt:lpstr>
      <vt:lpstr>OVER VIEW FOR PREDICTION</vt:lpstr>
      <vt:lpstr>PROBLEM STATEMENT</vt:lpstr>
      <vt:lpstr>UNDERSTANDING PROBLEM</vt:lpstr>
      <vt:lpstr>WHAT IS MALIGNANT COMMENTS CLASSIFICATION?:</vt:lpstr>
      <vt:lpstr>PowerPoint Presentation</vt:lpstr>
      <vt:lpstr>EXPLORATORY DATA ANALYSIS :</vt:lpstr>
      <vt:lpstr>EXPLORATORY DATA ANALYSIS :</vt:lpstr>
      <vt:lpstr>EXPLORATORY DATA ANALYSIS :</vt:lpstr>
      <vt:lpstr>FEW VISUALIZATION </vt:lpstr>
      <vt:lpstr>FEW VISUALIZATION</vt:lpstr>
      <vt:lpstr>FEW VISUALIZATION</vt:lpstr>
      <vt:lpstr>Observation:</vt:lpstr>
      <vt:lpstr>Observation</vt:lpstr>
      <vt:lpstr>PowerPoint Presentation</vt:lpstr>
      <vt:lpstr>DATA ANALYSIS:</vt:lpstr>
      <vt:lpstr>STEPS INVOLVED</vt:lpstr>
      <vt:lpstr>ALGORITHMS I HAVE USED IN MY PROJECT:</vt:lpstr>
      <vt:lpstr>DIFFERENT MODELS WITH THEIR PERFORMANCE:</vt:lpstr>
      <vt:lpstr>DIFFERENT MODELS WITH THEIR PERFORMANCE:</vt:lpstr>
      <vt:lpstr>ALGORITHMS I HAVE USED IN MY PROJECT:</vt:lpstr>
      <vt:lpstr>ALGORITHMS I HAVE USED IN PROJECT:</vt:lpstr>
      <vt:lpstr>ALGORITHMS I HAVE USED IN MY PROJECT:</vt:lpstr>
      <vt:lpstr>ALGORITHMS I HAVE USED IN MY PROJECT:</vt:lpstr>
      <vt:lpstr>ALGORITHMS I HAVE USED IN MY PROJECT:</vt:lpstr>
      <vt:lpstr>ALGORITHMS I HAVE USED IN MY PROJECT:</vt:lpstr>
      <vt:lpstr>REGRESSION ALGORITHMS I HAVE USED IN MY PROJECT:</vt:lpstr>
      <vt:lpstr>Using Hyperparameter</vt:lpstr>
      <vt:lpstr>MODEL SAVING:</vt:lpstr>
      <vt:lpstr>Prediction on Test Data SET SAVING:</vt:lpstr>
      <vt:lpstr>Conclusion:</vt:lpstr>
      <vt:lpstr>Final Conclusion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Abhijit Sarkar</dc:creator>
  <cp:lastModifiedBy>Abhijit Sarkar</cp:lastModifiedBy>
  <cp:revision>2</cp:revision>
  <dcterms:created xsi:type="dcterms:W3CDTF">2022-11-04T05:46:18Z</dcterms:created>
  <dcterms:modified xsi:type="dcterms:W3CDTF">2022-11-19T15:16:11Z</dcterms:modified>
</cp:coreProperties>
</file>